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tiff" ContentType="image/tiff"/>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2.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4" r:id="rId3"/>
    <p:sldMasterId id="2147483659" r:id="rId4"/>
  </p:sldMasterIdLst>
  <p:notesMasterIdLst>
    <p:notesMasterId r:id="rId6"/>
  </p:notesMasterIdLst>
  <p:handoutMasterIdLst>
    <p:handoutMasterId r:id="rId119"/>
  </p:handoutMasterIdLst>
  <p:sldIdLst>
    <p:sldId id="1587" r:id="rId5"/>
    <p:sldId id="1757" r:id="rId7"/>
    <p:sldId id="1758" r:id="rId8"/>
    <p:sldId id="1756" r:id="rId9"/>
    <p:sldId id="1630" r:id="rId10"/>
    <p:sldId id="1666" r:id="rId11"/>
    <p:sldId id="1650" r:id="rId12"/>
    <p:sldId id="1651" r:id="rId13"/>
    <p:sldId id="1652" r:id="rId14"/>
    <p:sldId id="1653" r:id="rId15"/>
    <p:sldId id="1646" r:id="rId16"/>
    <p:sldId id="1654" r:id="rId17"/>
    <p:sldId id="1655" r:id="rId18"/>
    <p:sldId id="1656" r:id="rId19"/>
    <p:sldId id="1657" r:id="rId20"/>
    <p:sldId id="1759" r:id="rId21"/>
    <p:sldId id="1660" r:id="rId22"/>
    <p:sldId id="1719" r:id="rId23"/>
    <p:sldId id="1662" r:id="rId24"/>
    <p:sldId id="1663" r:id="rId25"/>
    <p:sldId id="1664" r:id="rId26"/>
    <p:sldId id="1740" r:id="rId27"/>
    <p:sldId id="1665" r:id="rId28"/>
    <p:sldId id="1760" r:id="rId29"/>
    <p:sldId id="1761" r:id="rId30"/>
    <p:sldId id="1762" r:id="rId31"/>
    <p:sldId id="1763" r:id="rId32"/>
    <p:sldId id="1764" r:id="rId33"/>
    <p:sldId id="1765" r:id="rId34"/>
    <p:sldId id="1766" r:id="rId35"/>
    <p:sldId id="1767" r:id="rId36"/>
    <p:sldId id="1667" r:id="rId37"/>
    <p:sldId id="1668" r:id="rId38"/>
    <p:sldId id="1768" r:id="rId39"/>
    <p:sldId id="1769" r:id="rId40"/>
    <p:sldId id="1770" r:id="rId41"/>
    <p:sldId id="1771" r:id="rId42"/>
    <p:sldId id="1744" r:id="rId43"/>
    <p:sldId id="1745" r:id="rId44"/>
    <p:sldId id="1672" r:id="rId45"/>
    <p:sldId id="1772" r:id="rId46"/>
    <p:sldId id="1806" r:id="rId47"/>
    <p:sldId id="1677" r:id="rId48"/>
    <p:sldId id="1678" r:id="rId49"/>
    <p:sldId id="1681" r:id="rId50"/>
    <p:sldId id="1682" r:id="rId51"/>
    <p:sldId id="1683" r:id="rId52"/>
    <p:sldId id="1773" r:id="rId53"/>
    <p:sldId id="1637" r:id="rId54"/>
    <p:sldId id="1684" r:id="rId55"/>
    <p:sldId id="1687" r:id="rId56"/>
    <p:sldId id="1774" r:id="rId57"/>
    <p:sldId id="1685" r:id="rId58"/>
    <p:sldId id="1647" r:id="rId59"/>
    <p:sldId id="1686" r:id="rId60"/>
    <p:sldId id="1777" r:id="rId61"/>
    <p:sldId id="1694" r:id="rId62"/>
    <p:sldId id="1695" r:id="rId63"/>
    <p:sldId id="1696" r:id="rId64"/>
    <p:sldId id="1697" r:id="rId65"/>
    <p:sldId id="1698" r:id="rId66"/>
    <p:sldId id="1747" r:id="rId67"/>
    <p:sldId id="1778" r:id="rId68"/>
    <p:sldId id="1779" r:id="rId69"/>
    <p:sldId id="1780" r:id="rId70"/>
    <p:sldId id="1805" r:id="rId71"/>
    <p:sldId id="1781" r:id="rId72"/>
    <p:sldId id="1721" r:id="rId73"/>
    <p:sldId id="1722" r:id="rId74"/>
    <p:sldId id="1723" r:id="rId75"/>
    <p:sldId id="1724" r:id="rId76"/>
    <p:sldId id="1725" r:id="rId77"/>
    <p:sldId id="1726" r:id="rId78"/>
    <p:sldId id="1727" r:id="rId79"/>
    <p:sldId id="1784" r:id="rId80"/>
    <p:sldId id="1728" r:id="rId81"/>
    <p:sldId id="1785" r:id="rId82"/>
    <p:sldId id="1786" r:id="rId83"/>
    <p:sldId id="1787" r:id="rId84"/>
    <p:sldId id="1788" r:id="rId85"/>
    <p:sldId id="1789" r:id="rId86"/>
    <p:sldId id="1790" r:id="rId87"/>
    <p:sldId id="1791" r:id="rId88"/>
    <p:sldId id="1792" r:id="rId89"/>
    <p:sldId id="1793" r:id="rId90"/>
    <p:sldId id="1794" r:id="rId91"/>
    <p:sldId id="1795" r:id="rId92"/>
    <p:sldId id="1796" r:id="rId93"/>
    <p:sldId id="1797" r:id="rId94"/>
    <p:sldId id="1798" r:id="rId95"/>
    <p:sldId id="1799" r:id="rId96"/>
    <p:sldId id="1800" r:id="rId97"/>
    <p:sldId id="1801" r:id="rId98"/>
    <p:sldId id="1802" r:id="rId99"/>
    <p:sldId id="1803" r:id="rId100"/>
    <p:sldId id="1804" r:id="rId101"/>
    <p:sldId id="1751" r:id="rId102"/>
    <p:sldId id="1752" r:id="rId103"/>
    <p:sldId id="1753" r:id="rId104"/>
    <p:sldId id="1754" r:id="rId105"/>
    <p:sldId id="1782" r:id="rId106"/>
    <p:sldId id="1783" r:id="rId107"/>
    <p:sldId id="1706" r:id="rId108"/>
    <p:sldId id="1707" r:id="rId109"/>
    <p:sldId id="1708" r:id="rId110"/>
    <p:sldId id="1709" r:id="rId111"/>
    <p:sldId id="1710" r:id="rId112"/>
    <p:sldId id="983" r:id="rId113"/>
    <p:sldId id="1715" r:id="rId114"/>
    <p:sldId id="1741" r:id="rId115"/>
    <p:sldId id="1718" r:id="rId116"/>
    <p:sldId id="1755" r:id="rId117"/>
    <p:sldId id="1750" r:id="rId118"/>
  </p:sldIdLst>
  <p:sldSz cx="9144000" cy="5143500" type="screen16x9"/>
  <p:notesSz cx="6858000" cy="9144000"/>
  <p:custDataLst>
    <p:tags r:id="rId123"/>
  </p:custDataLst>
  <p:defaultTextStyle>
    <a:defPPr>
      <a:defRPr lang="fi-FI"/>
    </a:defPPr>
    <a:lvl1pPr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1pPr>
    <a:lvl2pPr marL="4559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2pPr>
    <a:lvl3pPr marL="9131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3pPr>
    <a:lvl4pPr marL="13703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4pPr>
    <a:lvl5pPr marL="1827530" indent="1905" algn="l" rtl="0" fontAlgn="base">
      <a:spcBef>
        <a:spcPct val="20000"/>
      </a:spcBef>
      <a:spcAft>
        <a:spcPct val="0"/>
      </a:spcAft>
      <a:buFont typeface="Arial" panose="020B0604020202020204" pitchFamily="34" charset="0"/>
      <a:defRPr sz="1400" kern="1200">
        <a:solidFill>
          <a:schemeClr val="tx1"/>
        </a:solidFill>
        <a:latin typeface="Trebuchet MS" panose="020B0603020202020204" pitchFamily="96" charset="0"/>
        <a:ea typeface="宋体" panose="02010600030101010101" pitchFamily="2" charset="-122"/>
        <a:cs typeface="+mn-cs"/>
      </a:defRPr>
    </a:lvl5pPr>
    <a:lvl6pPr marL="22860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6pPr>
    <a:lvl7pPr marL="27432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7pPr>
    <a:lvl8pPr marL="32004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8pPr>
    <a:lvl9pPr marL="3657600" algn="l" defTabSz="914400" rtl="0" eaLnBrk="1" latinLnBrk="0" hangingPunct="1">
      <a:defRPr sz="1400" kern="1200">
        <a:solidFill>
          <a:schemeClr val="tx1"/>
        </a:solidFill>
        <a:latin typeface="Trebuchet MS" panose="020B0603020202020204" pitchFamily="96" charset="0"/>
        <a:ea typeface="宋体" panose="02010600030101010101" pitchFamily="2" charset="-122"/>
        <a:cs typeface="+mn-cs"/>
      </a:defRPr>
    </a:lvl9pPr>
  </p:defaultTextStyle>
  <p:extLst>
    <p:ext uri="{521415D9-36F7-43E2-AB2F-B90AF26B5E84}">
      <p14:sectionLst xmlns:p14="http://schemas.microsoft.com/office/powerpoint/2010/main">
        <p14:section name="标题" id="{EB83E03E-195F-4588-BA9C-87CAE50CC123}">
          <p14:sldIdLst>
            <p14:sldId id="1587"/>
            <p14:sldId id="1757"/>
            <p14:sldId id="1758"/>
            <p14:sldId id="1756"/>
            <p14:sldId id="1630"/>
            <p14:sldId id="1666"/>
            <p14:sldId id="1650"/>
            <p14:sldId id="1651"/>
            <p14:sldId id="1652"/>
            <p14:sldId id="1653"/>
            <p14:sldId id="1646"/>
            <p14:sldId id="1654"/>
            <p14:sldId id="1655"/>
            <p14:sldId id="1656"/>
            <p14:sldId id="1657"/>
            <p14:sldId id="1759"/>
            <p14:sldId id="1660"/>
            <p14:sldId id="1719"/>
            <p14:sldId id="1662"/>
            <p14:sldId id="1663"/>
            <p14:sldId id="1664"/>
            <p14:sldId id="1740"/>
            <p14:sldId id="1665"/>
            <p14:sldId id="1760"/>
            <p14:sldId id="1761"/>
            <p14:sldId id="1762"/>
            <p14:sldId id="1763"/>
            <p14:sldId id="1764"/>
            <p14:sldId id="1765"/>
            <p14:sldId id="1766"/>
            <p14:sldId id="1767"/>
            <p14:sldId id="1667"/>
            <p14:sldId id="1668"/>
            <p14:sldId id="1768"/>
            <p14:sldId id="1769"/>
            <p14:sldId id="1770"/>
            <p14:sldId id="1771"/>
            <p14:sldId id="1744"/>
            <p14:sldId id="1745"/>
            <p14:sldId id="1672"/>
            <p14:sldId id="1772"/>
            <p14:sldId id="1806"/>
            <p14:sldId id="1677"/>
            <p14:sldId id="1678"/>
            <p14:sldId id="1681"/>
            <p14:sldId id="1682"/>
            <p14:sldId id="1683"/>
            <p14:sldId id="1773"/>
            <p14:sldId id="1637"/>
            <p14:sldId id="1684"/>
            <p14:sldId id="1687"/>
            <p14:sldId id="1774"/>
            <p14:sldId id="1685"/>
            <p14:sldId id="1647"/>
            <p14:sldId id="1686"/>
            <p14:sldId id="1777"/>
            <p14:sldId id="1694"/>
            <p14:sldId id="1695"/>
            <p14:sldId id="1696"/>
            <p14:sldId id="1697"/>
            <p14:sldId id="1698"/>
            <p14:sldId id="1747"/>
            <p14:sldId id="1778"/>
            <p14:sldId id="1779"/>
            <p14:sldId id="1780"/>
            <p14:sldId id="1805"/>
            <p14:sldId id="1781"/>
            <p14:sldId id="1721"/>
            <p14:sldId id="1722"/>
            <p14:sldId id="1723"/>
            <p14:sldId id="1724"/>
            <p14:sldId id="1725"/>
            <p14:sldId id="1726"/>
            <p14:sldId id="1727"/>
            <p14:sldId id="1784"/>
            <p14:sldId id="1728"/>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751"/>
            <p14:sldId id="1752"/>
            <p14:sldId id="1753"/>
            <p14:sldId id="1754"/>
            <p14:sldId id="1782"/>
            <p14:sldId id="1783"/>
            <p14:sldId id="1706"/>
            <p14:sldId id="1707"/>
            <p14:sldId id="1708"/>
            <p14:sldId id="1709"/>
            <p14:sldId id="1710"/>
            <p14:sldId id="983"/>
            <p14:sldId id="1715"/>
            <p14:sldId id="1741"/>
            <p14:sldId id="1718"/>
            <p14:sldId id="1755"/>
            <p14:sldId id="1750"/>
          </p14:sldIdLst>
        </p14:section>
      </p14:sectionLst>
    </p:ext>
    <p:ext uri="{EFAFB233-063F-42B5-8137-9DF3F51BA10A}">
      <p15:sldGuideLst xmlns:p15="http://schemas.microsoft.com/office/powerpoint/2012/main">
        <p15:guide id="1" orient="horz" pos="3838" userDrawn="1">
          <p15:clr>
            <a:srgbClr val="A4A3A4"/>
          </p15:clr>
        </p15:guide>
        <p15:guide id="2" pos="295" userDrawn="1">
          <p15:clr>
            <a:srgbClr val="A4A3A4"/>
          </p15:clr>
        </p15:guide>
        <p15:guide id="4" pos="5193" userDrawn="1">
          <p15:clr>
            <a:srgbClr val="A4A3A4"/>
          </p15:clr>
        </p15:guide>
        <p15:guide id="5" pos="3152" userDrawn="1">
          <p15:clr>
            <a:srgbClr val="A4A3A4"/>
          </p15:clr>
        </p15:guide>
        <p15:guide id="6" orient="horz" pos="2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B06BA"/>
    <a:srgbClr val="080808"/>
    <a:srgbClr val="339933"/>
    <a:srgbClr val="B5880B"/>
    <a:srgbClr val="E87071"/>
    <a:srgbClr val="00B3EE"/>
    <a:srgbClr val="93E5FF"/>
    <a:srgbClr val="F7FE9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6" autoAdjust="0"/>
    <p:restoredTop sz="84162" autoAdjust="0"/>
  </p:normalViewPr>
  <p:slideViewPr>
    <p:cSldViewPr showGuides="1">
      <p:cViewPr varScale="1">
        <p:scale>
          <a:sx n="88" d="100"/>
          <a:sy n="88" d="100"/>
        </p:scale>
        <p:origin x="651" y="42"/>
      </p:cViewPr>
      <p:guideLst>
        <p:guide orient="horz" pos="3838"/>
        <p:guide pos="295"/>
        <p:guide pos="5193"/>
        <p:guide pos="3152"/>
        <p:guide orient="horz" pos="2879"/>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3" Type="http://schemas.openxmlformats.org/officeDocument/2006/relationships/tags" Target="tags/tag2.xml"/><Relationship Id="rId122" Type="http://schemas.openxmlformats.org/officeDocument/2006/relationships/tableStyles" Target="tableStyles.xml"/><Relationship Id="rId121" Type="http://schemas.openxmlformats.org/officeDocument/2006/relationships/viewProps" Target="viewProps.xml"/><Relationship Id="rId120" Type="http://schemas.openxmlformats.org/officeDocument/2006/relationships/presProps" Target="presProps.xml"/><Relationship Id="rId12" Type="http://schemas.openxmlformats.org/officeDocument/2006/relationships/slide" Target="slides/slide7.xml"/><Relationship Id="rId119" Type="http://schemas.openxmlformats.org/officeDocument/2006/relationships/handoutMaster" Target="handoutMasters/handoutMaster1.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sz="1200">
                <a:latin typeface="Arial" panose="020B0604020202020204" pitchFamily="34" charset="0"/>
                <a:ea typeface="+mn-ea"/>
              </a:defRPr>
            </a:lvl1pPr>
          </a:lstStyle>
          <a:p>
            <a:pPr>
              <a:defRPr/>
            </a:pPr>
            <a:endParaRPr lang="en-GB" altLang="zh-CN"/>
          </a:p>
        </p:txBody>
      </p:sp>
      <p:sp>
        <p:nvSpPr>
          <p:cNvPr id="17510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200">
                <a:latin typeface="Arial" panose="020B0604020202020204" pitchFamily="34" charset="0"/>
                <a:ea typeface="+mn-ea"/>
              </a:defRPr>
            </a:lvl1pPr>
          </a:lstStyle>
          <a:p>
            <a:pPr>
              <a:defRPr/>
            </a:pPr>
            <a:endParaRPr lang="en-GB" altLang="zh-CN"/>
          </a:p>
        </p:txBody>
      </p:sp>
      <p:sp>
        <p:nvSpPr>
          <p:cNvPr id="17510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FontTx/>
              <a:buNone/>
              <a:defRPr sz="1200">
                <a:latin typeface="Arial" panose="020B0604020202020204" pitchFamily="34" charset="0"/>
                <a:ea typeface="+mn-ea"/>
              </a:defRPr>
            </a:lvl1pPr>
          </a:lstStyle>
          <a:p>
            <a:pPr>
              <a:defRPr/>
            </a:pPr>
            <a:endParaRPr lang="en-GB" altLang="zh-CN"/>
          </a:p>
        </p:txBody>
      </p:sp>
      <p:sp>
        <p:nvSpPr>
          <p:cNvPr id="175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FontTx/>
              <a:buNone/>
              <a:defRPr sz="1200">
                <a:latin typeface="Arial" panose="020B0604020202020204" pitchFamily="34" charset="0"/>
                <a:ea typeface="+mn-ea"/>
              </a:defRPr>
            </a:lvl1pPr>
          </a:lstStyle>
          <a:p>
            <a:pPr>
              <a:defRPr/>
            </a:pPr>
            <a:fld id="{58CD87A4-0184-412C-A44A-3DA728178AFF}" type="slidenum">
              <a:rPr lang="en-GB" altLang="zh-CN"/>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sz="1200">
                <a:latin typeface="Arial" panose="020B0604020202020204" pitchFamily="34" charset="0"/>
                <a:ea typeface="+mn-ea"/>
              </a:defRPr>
            </a:lvl1pPr>
          </a:lstStyle>
          <a:p>
            <a:pPr>
              <a:defRPr/>
            </a:pPr>
            <a:endParaRPr lang="en-US" altLang="zh-CN"/>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sz="1200">
                <a:latin typeface="Arial" panose="020B0604020202020204" pitchFamily="34" charset="0"/>
                <a:ea typeface="+mn-ea"/>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fi-FI" noProof="0"/>
              <a:t>Muokkaa tekstin perustyylejä napsauttamalla</a:t>
            </a:r>
            <a:endParaRPr lang="fi-FI" noProof="0"/>
          </a:p>
          <a:p>
            <a:pPr lvl="1"/>
            <a:r>
              <a:rPr lang="fi-FI" noProof="0"/>
              <a:t>toinen taso</a:t>
            </a:r>
            <a:endParaRPr lang="fi-FI" noProof="0"/>
          </a:p>
          <a:p>
            <a:pPr lvl="2"/>
            <a:r>
              <a:rPr lang="fi-FI" noProof="0"/>
              <a:t>kolmas taso</a:t>
            </a:r>
            <a:endParaRPr lang="fi-FI" noProof="0"/>
          </a:p>
          <a:p>
            <a:pPr lvl="3"/>
            <a:r>
              <a:rPr lang="fi-FI" noProof="0"/>
              <a:t>neljäs taso</a:t>
            </a:r>
            <a:endParaRPr lang="fi-FI" noProof="0"/>
          </a:p>
          <a:p>
            <a:pPr lvl="4"/>
            <a:r>
              <a:rPr lang="fi-FI" noProof="0"/>
              <a:t>viides taso</a:t>
            </a:r>
            <a:endParaRPr lang="fi-FI" noProof="0"/>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FontTx/>
              <a:buNone/>
              <a:defRPr sz="1200">
                <a:latin typeface="Arial" panose="020B0604020202020204" pitchFamily="34" charset="0"/>
                <a:ea typeface="+mn-ea"/>
              </a:defRPr>
            </a:lvl1pPr>
          </a:lstStyle>
          <a:p>
            <a:pPr>
              <a:defRPr/>
            </a:pPr>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FontTx/>
              <a:buNone/>
              <a:defRPr sz="1200">
                <a:latin typeface="Arial" panose="020B0604020202020204" pitchFamily="34" charset="0"/>
                <a:ea typeface="+mn-ea"/>
              </a:defRPr>
            </a:lvl1pPr>
          </a:lstStyle>
          <a:p>
            <a:pPr>
              <a:defRPr/>
            </a:pPr>
            <a:fld id="{BB8C311E-5859-4E0C-A0F3-4690A095D6BE}" type="slidenum">
              <a:rPr lang="fi-FI" altLang="zh-CN"/>
            </a:fld>
            <a:endParaRPr lang="fi-FI"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59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31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03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753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7" Type="http://schemas.openxmlformats.org/officeDocument/2006/relationships/hyperlink" Target="https://www.w3.org/People/Jeff/" TargetMode="External"/><Relationship Id="rId6" Type="http://schemas.openxmlformats.org/officeDocument/2006/relationships/hyperlink" Target="https://www.w3.org/People/Berners-Lee/" TargetMode="External"/><Relationship Id="rId5" Type="http://schemas.openxmlformats.org/officeDocument/2006/relationships/hyperlink" Target="https://www.w3.org/standards/" TargetMode="External"/><Relationship Id="rId4" Type="http://schemas.openxmlformats.org/officeDocument/2006/relationships/hyperlink" Target="https://www.w3.org/People/" TargetMode="External"/><Relationship Id="rId3" Type="http://schemas.openxmlformats.org/officeDocument/2006/relationships/hyperlink" Target="https://www.w3.org/Consortium/Member/List" TargetMode="Externa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9" Type="http://schemas.openxmlformats.org/officeDocument/2006/relationships/hyperlink" Target="https://en.wikipedia.org/wiki/Michigan_State_College" TargetMode="External"/><Relationship Id="rId8" Type="http://schemas.openxmlformats.org/officeDocument/2006/relationships/hyperlink" Target="https://en.wikipedia.org/wiki/South_West_Pacific_theatre_of_World_War_II" TargetMode="External"/><Relationship Id="rId7" Type="http://schemas.openxmlformats.org/officeDocument/2006/relationships/hyperlink" Target="https://en.wikipedia.org/wiki/World_War_II" TargetMode="External"/><Relationship Id="rId6" Type="http://schemas.openxmlformats.org/officeDocument/2006/relationships/hyperlink" Target="https://en.wikipedia.org/wiki/East_Lansing,_Michigan" TargetMode="External"/><Relationship Id="rId5" Type="http://schemas.openxmlformats.org/officeDocument/2006/relationships/hyperlink" Target="https://en.wikipedia.org/wiki/Kansas_State_University" TargetMode="External"/><Relationship Id="rId4" Type="http://schemas.openxmlformats.org/officeDocument/2006/relationships/hyperlink" Target="https://en.wikipedia.org/wiki/Charlie_Bachman" TargetMode="External"/><Relationship Id="rId3" Type="http://schemas.openxmlformats.org/officeDocument/2006/relationships/hyperlink" Target="https://en.wikipedia.org/wiki/Manhattan,_Kansas" TargetMode="External"/><Relationship Id="rId2" Type="http://schemas.openxmlformats.org/officeDocument/2006/relationships/notesMaster" Target="../notesMasters/notesMaster1.xml"/><Relationship Id="rId15" Type="http://schemas.openxmlformats.org/officeDocument/2006/relationships/hyperlink" Target="https://en.wikipedia.org/wiki/Parkinson's_disease" TargetMode="External"/><Relationship Id="rId14" Type="http://schemas.openxmlformats.org/officeDocument/2006/relationships/hyperlink" Target="https://en.wikipedia.org/wiki/Lexington,_Massachusetts" TargetMode="External"/><Relationship Id="rId13" Type="http://schemas.openxmlformats.org/officeDocument/2006/relationships/hyperlink" Target="https://en.wikipedia.org/wiki/Wharton_School_of_Business" TargetMode="External"/><Relationship Id="rId12" Type="http://schemas.openxmlformats.org/officeDocument/2006/relationships/hyperlink" Target="https://en.wikipedia.org/wiki/University_of_Pennsylvania" TargetMode="External"/><Relationship Id="rId11" Type="http://schemas.openxmlformats.org/officeDocument/2006/relationships/hyperlink" Target="https://en.wikipedia.org/wiki/Tau_Beta_Pi" TargetMode="External"/><Relationship Id="rId10" Type="http://schemas.openxmlformats.org/officeDocument/2006/relationships/hyperlink" Target="https://en.wikipedia.org/wiki/Mechanical_Engineering" TargetMode="External"/><Relationship Id="rId1"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latin typeface="Arial" panose="020B0604020202020204" pitchFamily="34" charset="0"/>
              </a:rPr>
              <a:t>Delimit:</a:t>
            </a:r>
            <a:r>
              <a:rPr lang="zh-CN" altLang="en-US" b="1" dirty="0">
                <a:latin typeface="Arial" panose="020B0604020202020204" pitchFamily="34" charset="0"/>
              </a:rPr>
              <a:t>限定</a:t>
            </a:r>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rPr>
              <a:t>XML</a:t>
            </a:r>
            <a:r>
              <a:rPr lang="zh-CN" altLang="en-US" dirty="0">
                <a:latin typeface="Arial" panose="020B0604020202020204" pitchFamily="34" charset="0"/>
              </a:rPr>
              <a:t>是 </a:t>
            </a:r>
            <a:r>
              <a:rPr lang="en-US" altLang="zh-CN" dirty="0">
                <a:latin typeface="Arial" panose="020B0604020202020204" pitchFamily="34" charset="0"/>
              </a:rPr>
              <a:t>1.11.2 </a:t>
            </a:r>
            <a:r>
              <a:rPr lang="zh-CN" altLang="en-US" dirty="0">
                <a:latin typeface="Arial" panose="020B0604020202020204" pitchFamily="34" charset="0"/>
              </a:rPr>
              <a:t>半结构化数据类型的代表</a:t>
            </a:r>
            <a:endParaRPr lang="en-US" altLang="zh-CN" dirty="0">
              <a:latin typeface="Arial" panose="020B0604020202020204" pitchFamily="34" charset="0"/>
            </a:endParaRPr>
          </a:p>
          <a:p>
            <a:r>
              <a:rPr lang="en-US" altLang="zh-CN" dirty="0">
                <a:latin typeface="Arial" panose="020B0604020202020204" pitchFamily="34" charset="0"/>
              </a:rPr>
              <a:t>The World Wide Web Consortium (W3C) is an international community where </a:t>
            </a:r>
            <a:r>
              <a:rPr lang="en-US" altLang="zh-CN" dirty="0">
                <a:latin typeface="Arial" panose="020B0604020202020204" pitchFamily="34" charset="0"/>
                <a:hlinkClick r:id="rId3"/>
              </a:rPr>
              <a:t>Member organizations</a:t>
            </a:r>
            <a:r>
              <a:rPr lang="en-US" altLang="zh-CN" dirty="0">
                <a:latin typeface="Arial" panose="020B0604020202020204" pitchFamily="34" charset="0"/>
              </a:rPr>
              <a:t>, a full-time </a:t>
            </a:r>
            <a:r>
              <a:rPr lang="en-US" altLang="zh-CN" dirty="0">
                <a:latin typeface="Arial" panose="020B0604020202020204" pitchFamily="34" charset="0"/>
                <a:hlinkClick r:id="rId4"/>
              </a:rPr>
              <a:t>staff</a:t>
            </a:r>
            <a:r>
              <a:rPr lang="en-US" altLang="zh-CN" dirty="0">
                <a:latin typeface="Arial" panose="020B0604020202020204" pitchFamily="34" charset="0"/>
              </a:rPr>
              <a:t>, and the public work together to develop </a:t>
            </a:r>
            <a:r>
              <a:rPr lang="en-US" altLang="zh-CN" dirty="0">
                <a:latin typeface="Arial" panose="020B0604020202020204" pitchFamily="34" charset="0"/>
                <a:hlinkClick r:id="rId5"/>
              </a:rPr>
              <a:t>Web standards</a:t>
            </a:r>
            <a:r>
              <a:rPr lang="en-US" altLang="zh-CN" dirty="0">
                <a:latin typeface="Arial" panose="020B0604020202020204" pitchFamily="34" charset="0"/>
              </a:rPr>
              <a:t>. Led by Web inventor and Director </a:t>
            </a:r>
            <a:r>
              <a:rPr lang="en-US" altLang="zh-CN" dirty="0">
                <a:latin typeface="Arial" panose="020B0604020202020204" pitchFamily="34" charset="0"/>
                <a:hlinkClick r:id="rId6"/>
              </a:rPr>
              <a:t>Tim Berners-Lee</a:t>
            </a:r>
            <a:r>
              <a:rPr lang="en-US" altLang="zh-CN" dirty="0">
                <a:latin typeface="Arial" panose="020B0604020202020204" pitchFamily="34" charset="0"/>
              </a:rPr>
              <a:t> and CEO </a:t>
            </a:r>
            <a:r>
              <a:rPr lang="en-US" altLang="zh-CN" dirty="0">
                <a:latin typeface="Arial" panose="020B0604020202020204" pitchFamily="34" charset="0"/>
                <a:hlinkClick r:id="rId7"/>
              </a:rPr>
              <a:t>Jeffrey Jaffe</a:t>
            </a:r>
            <a:r>
              <a:rPr lang="en-US" altLang="zh-CN" dirty="0">
                <a:latin typeface="Arial" panose="020B0604020202020204" pitchFamily="34" charset="0"/>
              </a:rPr>
              <a:t>, W3C's mission is to lead the Web to its full potential.</a:t>
            </a:r>
            <a:endParaRPr lang="en-US" altLang="zh-CN" dirty="0">
              <a:latin typeface="Arial" panose="020B0604020202020204" pitchFamily="34" charset="0"/>
            </a:endParaRPr>
          </a:p>
          <a:p>
            <a:r>
              <a:rPr lang="en-US" altLang="zh-CN" b="1" dirty="0">
                <a:solidFill>
                  <a:srgbClr val="FF0000"/>
                </a:solidFill>
                <a:latin typeface="Arial" panose="020B0604020202020204" pitchFamily="34" charset="0"/>
              </a:rPr>
              <a:t>data interchange: </a:t>
            </a:r>
            <a:r>
              <a:rPr lang="zh-CN" altLang="en-US" b="1" dirty="0">
                <a:latin typeface="Arial" panose="020B0604020202020204" pitchFamily="34" charset="0"/>
              </a:rPr>
              <a:t>数据交互</a:t>
            </a:r>
            <a:endParaRPr lang="en-US" altLang="zh-CN" b="1" dirty="0">
              <a:latin typeface="Arial" panose="020B0604020202020204" pitchFamily="34" charset="0"/>
            </a:endParaRPr>
          </a:p>
          <a:p>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data dictionary is considered to be a special type of table that can only be accessed and updated by the database system itself (not a regular user). The database system consults the data dictionary before reading or modifying actual data. </a:t>
            </a:r>
            <a:endParaRPr lang="en-US" altLang="zh-CN" dirty="0"/>
          </a:p>
          <a:p>
            <a:r>
              <a:rPr lang="en-US" altLang="zh-CN" dirty="0"/>
              <a:t>Domain constraints: account balance of a department must never be negative </a:t>
            </a:r>
            <a:br>
              <a:rPr lang="en-US" altLang="zh-CN" dirty="0"/>
            </a:br>
            <a:r>
              <a:rPr lang="en-US" altLang="zh-CN" dirty="0"/>
              <a:t>Referential integrity :the dept name value in a course record must appear in the dept name attribute of some record of the department relation. </a:t>
            </a:r>
            <a:endParaRPr lang="en-US" altLang="zh-CN" dirty="0"/>
          </a:p>
          <a:p>
            <a:r>
              <a:rPr lang="en-US" altLang="zh-CN" dirty="0"/>
              <a:t>Assertions: Domain constraints and referential-integrity constraints are special</a:t>
            </a:r>
            <a:br>
              <a:rPr lang="en-US" altLang="zh-CN" dirty="0"/>
            </a:br>
            <a:r>
              <a:rPr lang="en-US" altLang="zh-CN" dirty="0"/>
              <a:t>forms of assertions. However, there are many constraints that we cannot express by using only these special forms. For example, “Every department must have at least five courses offered every semester” must be expressed as an assertion. </a:t>
            </a:r>
            <a:br>
              <a:rPr lang="en-US" altLang="zh-CN" dirty="0"/>
            </a:br>
            <a:r>
              <a:rPr lang="en-US" altLang="zh-CN" dirty="0"/>
              <a:t>Authorization :read/insert/update/delete</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rgbClr val="FF0000"/>
                </a:solidFill>
                <a:ea typeface="MS PGothic" panose="020B0600070205080204" charset="-128"/>
              </a:rPr>
              <a:t>Database systems offer solutions to all the above problems</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latin typeface="Arial" panose="020B060402020202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rPr>
              <a:t>数据字典可能包含的信息，例如：</a:t>
            </a:r>
            <a:endParaRPr lang="zh-CN" altLang="en-US" dirty="0">
              <a:latin typeface="Arial" panose="020B0604020202020204" pitchFamily="34" charset="0"/>
            </a:endParaRPr>
          </a:p>
          <a:p>
            <a:r>
              <a:rPr lang="zh-CN" altLang="en-US" dirty="0">
                <a:latin typeface="Arial" panose="020B0604020202020204" pitchFamily="34" charset="0"/>
              </a:rPr>
              <a:t>数据库设计资料</a:t>
            </a:r>
            <a:endParaRPr lang="zh-CN" altLang="en-US" dirty="0">
              <a:latin typeface="Arial" panose="020B0604020202020204" pitchFamily="34" charset="0"/>
            </a:endParaRPr>
          </a:p>
          <a:p>
            <a:r>
              <a:rPr lang="zh-CN" altLang="en-US" dirty="0">
                <a:latin typeface="Arial" panose="020B0604020202020204" pitchFamily="34" charset="0"/>
              </a:rPr>
              <a:t>数据内部储存的</a:t>
            </a:r>
            <a:r>
              <a:rPr lang="en-US" altLang="zh-CN" dirty="0">
                <a:latin typeface="Arial" panose="020B0604020202020204" pitchFamily="34" charset="0"/>
              </a:rPr>
              <a:t>SQL</a:t>
            </a:r>
            <a:r>
              <a:rPr lang="zh-CN" altLang="en-US" dirty="0">
                <a:latin typeface="Arial" panose="020B0604020202020204" pitchFamily="34" charset="0"/>
              </a:rPr>
              <a:t>程序</a:t>
            </a:r>
            <a:endParaRPr lang="zh-CN" altLang="en-US" dirty="0">
              <a:latin typeface="Arial" panose="020B0604020202020204" pitchFamily="34" charset="0"/>
            </a:endParaRPr>
          </a:p>
          <a:p>
            <a:r>
              <a:rPr lang="zh-CN" altLang="en-US" dirty="0">
                <a:latin typeface="Arial" panose="020B0604020202020204" pitchFamily="34" charset="0"/>
              </a:rPr>
              <a:t>用户权限</a:t>
            </a:r>
            <a:endParaRPr lang="zh-CN" altLang="en-US" dirty="0">
              <a:latin typeface="Arial" panose="020B0604020202020204" pitchFamily="34" charset="0"/>
            </a:endParaRPr>
          </a:p>
          <a:p>
            <a:r>
              <a:rPr lang="zh-CN" altLang="en-US" dirty="0">
                <a:latin typeface="Arial" panose="020B0604020202020204" pitchFamily="34" charset="0"/>
              </a:rPr>
              <a:t>用户统计</a:t>
            </a:r>
            <a:endParaRPr lang="zh-CN" altLang="en-US" dirty="0">
              <a:latin typeface="Arial" panose="020B0604020202020204" pitchFamily="34" charset="0"/>
            </a:endParaRPr>
          </a:p>
          <a:p>
            <a:r>
              <a:rPr lang="zh-CN" altLang="en-US" dirty="0">
                <a:latin typeface="Arial" panose="020B0604020202020204" pitchFamily="34" charset="0"/>
              </a:rPr>
              <a:t>数据库的过程中的信息</a:t>
            </a:r>
            <a:endParaRPr lang="zh-CN" altLang="en-US" dirty="0">
              <a:latin typeface="Arial" panose="020B0604020202020204" pitchFamily="34" charset="0"/>
            </a:endParaRPr>
          </a:p>
          <a:p>
            <a:r>
              <a:rPr lang="zh-CN" altLang="en-US" dirty="0">
                <a:latin typeface="Arial" panose="020B0604020202020204" pitchFamily="34" charset="0"/>
              </a:rPr>
              <a:t>数据库增长统计</a:t>
            </a:r>
            <a:endParaRPr lang="zh-CN" altLang="en-US" dirty="0">
              <a:latin typeface="Arial" panose="020B0604020202020204" pitchFamily="34" charset="0"/>
            </a:endParaRPr>
          </a:p>
          <a:p>
            <a:r>
              <a:rPr lang="zh-CN" altLang="en-US" dirty="0">
                <a:latin typeface="Arial" panose="020B0604020202020204" pitchFamily="34" charset="0"/>
              </a:rPr>
              <a:t>数据库性能统计</a:t>
            </a:r>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a:t>
            </a:r>
            <a:endParaRPr lang="en-US" altLang="zh-CN" dirty="0"/>
          </a:p>
          <a:p>
            <a:r>
              <a:rPr lang="en-US" altLang="zh-CN" dirty="0"/>
              <a:t>N: each program by itself does not transform the database from a consistent state to a new</a:t>
            </a:r>
            <a:br>
              <a:rPr lang="en-US" altLang="zh-CN" dirty="0"/>
            </a:br>
            <a:r>
              <a:rPr lang="en-US" altLang="zh-CN" dirty="0"/>
              <a:t>consistent state. Thus, those programs are not transactions. </a:t>
            </a: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dirty="0">
                <a:solidFill>
                  <a:srgbClr val="000000"/>
                </a:solidFill>
                <a:latin typeface="Helvetica" panose="020B0604020202020204" pitchFamily="34" charset="0"/>
                <a:ea typeface="+mn-ea"/>
              </a:rPr>
              <a:t>The application resides at the client machine, where it invokes database system functionality at the server machine through</a:t>
            </a:r>
            <a:r>
              <a:rPr kumimoji="0" lang="en-US" altLang="zh-CN" sz="1200" i="1" dirty="0">
                <a:solidFill>
                  <a:srgbClr val="000000"/>
                </a:solidFill>
                <a:latin typeface="Helvetica" panose="020B0604020202020204" pitchFamily="34" charset="0"/>
                <a:ea typeface="+mn-ea"/>
              </a:rPr>
              <a:t> </a:t>
            </a:r>
            <a:r>
              <a:rPr kumimoji="0" lang="en-US" altLang="zh-CN" sz="1200" dirty="0">
                <a:solidFill>
                  <a:srgbClr val="000000"/>
                </a:solidFill>
                <a:latin typeface="Helvetica" panose="020B0604020202020204" pitchFamily="34" charset="0"/>
                <a:ea typeface="+mn-ea"/>
              </a:rPr>
              <a:t>query language statements. </a:t>
            </a:r>
            <a:endParaRPr kumimoji="0" lang="en-US" altLang="zh-CN" sz="1200" dirty="0">
              <a:solidFill>
                <a:srgbClr val="000000"/>
              </a:solidFill>
              <a:latin typeface="Helvetica" panose="020B0604020202020204" pitchFamily="34" charset="0"/>
              <a:ea typeface="+mn-ea"/>
            </a:endParaRPr>
          </a:p>
          <a:p>
            <a:endParaRPr kumimoji="0" lang="en-US" altLang="zh-CN" sz="1200" dirty="0">
              <a:solidFill>
                <a:srgbClr val="000000"/>
              </a:solidFill>
              <a:latin typeface="Helvetica" panose="020B0604020202020204" pitchFamily="34" charset="0"/>
              <a:ea typeface="+mn-ea"/>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dirty="0">
                <a:solidFill>
                  <a:srgbClr val="000000"/>
                </a:solidFill>
                <a:latin typeface="Helvetica" panose="020B0604020202020204" pitchFamily="34" charset="0"/>
                <a:ea typeface="+mn-ea"/>
              </a:rPr>
              <a:t>The client end communicates with an </a:t>
            </a:r>
            <a:r>
              <a:rPr kumimoji="0" lang="en-US" altLang="zh-CN" sz="1200" b="1" dirty="0">
                <a:solidFill>
                  <a:srgbClr val="000000"/>
                </a:solidFill>
                <a:latin typeface="Helvetica" panose="020B0604020202020204" pitchFamily="34" charset="0"/>
                <a:ea typeface="+mn-ea"/>
              </a:rPr>
              <a:t>application server</a:t>
            </a:r>
            <a:r>
              <a:rPr kumimoji="0" lang="en-US" altLang="zh-CN" sz="1200" dirty="0">
                <a:solidFill>
                  <a:srgbClr val="000000"/>
                </a:solidFill>
                <a:latin typeface="Helvetica" panose="020B0604020202020204" pitchFamily="34" charset="0"/>
                <a:ea typeface="+mn-ea"/>
              </a:rPr>
              <a:t>, usually through a forms interface. The application server in turn communicates with a database system to access data. The </a:t>
            </a:r>
            <a:r>
              <a:rPr kumimoji="0" lang="en-US" altLang="zh-CN" sz="1200" b="1" dirty="0">
                <a:solidFill>
                  <a:srgbClr val="000000"/>
                </a:solidFill>
                <a:latin typeface="Helvetica" panose="020B0604020202020204" pitchFamily="34" charset="0"/>
                <a:ea typeface="+mn-ea"/>
              </a:rPr>
              <a:t>business logic </a:t>
            </a:r>
            <a:r>
              <a:rPr kumimoji="0" lang="en-US" altLang="zh-CN" sz="1200" dirty="0">
                <a:solidFill>
                  <a:srgbClr val="000000"/>
                </a:solidFill>
                <a:latin typeface="Helvetica" panose="020B0604020202020204" pitchFamily="34" charset="0"/>
                <a:ea typeface="+mn-ea"/>
              </a:rPr>
              <a:t>of the application, which says what actions to carry out under what conditions, is embedded in the application server, instead of being distributed across multiple clients.</a:t>
            </a:r>
            <a:r>
              <a:rPr kumimoji="0" lang="en-US" altLang="zh-CN" sz="1200" i="1" dirty="0">
                <a:solidFill>
                  <a:srgbClr val="000000"/>
                </a:solidFill>
                <a:latin typeface="Helvetica" panose="020B0604020202020204" pitchFamily="34" charset="0"/>
                <a:ea typeface="+mn-ea"/>
              </a:rPr>
              <a:t> </a:t>
            </a:r>
            <a:endParaRPr kumimoji="0" lang="en-US" altLang="zh-CN" sz="1200" i="1" dirty="0">
              <a:solidFill>
                <a:srgbClr val="000000"/>
              </a:solidFill>
              <a:latin typeface="Helvetica" panose="020B0604020202020204" pitchFamily="34" charset="0"/>
              <a:ea typeface="+mn-ea"/>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i="1" dirty="0">
              <a:solidFill>
                <a:srgbClr val="000000"/>
              </a:solidFill>
              <a:latin typeface="Helvetica" panose="020B0604020202020204" pitchFamily="34" charset="0"/>
              <a:ea typeface="+mn-ea"/>
            </a:endParaRPr>
          </a:p>
          <a:p>
            <a:r>
              <a:rPr lang="en-US" altLang="zh-CN" b="1" dirty="0">
                <a:latin typeface="Arial" panose="020B0604020202020204" pitchFamily="34" charset="0"/>
              </a:rPr>
              <a:t>ODBC</a:t>
            </a:r>
            <a:r>
              <a:rPr lang="zh-CN" altLang="en-US" b="1" dirty="0">
                <a:latin typeface="Arial" panose="020B0604020202020204" pitchFamily="34" charset="0"/>
              </a:rPr>
              <a:t>：开放式数据库连接</a:t>
            </a:r>
            <a:endParaRPr lang="en-US" altLang="zh-CN" b="1" dirty="0">
              <a:latin typeface="Arial" panose="020B0604020202020204" pitchFamily="34" charset="0"/>
            </a:endParaRPr>
          </a:p>
          <a:p>
            <a:r>
              <a:rPr lang="en-US" altLang="zh-CN" b="1" dirty="0">
                <a:latin typeface="Arial" panose="020B0604020202020204" pitchFamily="34" charset="0"/>
              </a:rPr>
              <a:t>JDBC</a:t>
            </a:r>
            <a:r>
              <a:rPr lang="zh-CN" altLang="en-US" b="1" dirty="0">
                <a:latin typeface="Arial" panose="020B0604020202020204" pitchFamily="34" charset="0"/>
              </a:rPr>
              <a:t>：</a:t>
            </a:r>
            <a:r>
              <a:rPr lang="en-US" altLang="zh-CN" b="1" dirty="0">
                <a:latin typeface="Arial" panose="020B0604020202020204" pitchFamily="34" charset="0"/>
              </a:rPr>
              <a:t>Java Data Base Connectivity</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br>
              <a:rPr kumimoji="0" lang="en-US" altLang="zh-CN" sz="1200" i="1" dirty="0">
                <a:solidFill>
                  <a:srgbClr val="000000"/>
                </a:solidFill>
                <a:latin typeface="Helvetica" panose="020B0604020202020204" pitchFamily="34" charset="0"/>
                <a:ea typeface="+mn-ea"/>
              </a:rPr>
            </a:br>
            <a:endParaRPr kumimoji="0" lang="zh-CN" altLang="en-US" sz="1200" i="1" dirty="0">
              <a:solidFill>
                <a:srgbClr val="000000"/>
              </a:solidFill>
              <a:latin typeface="Helvetica" panose="020B0604020202020204" pitchFamily="34" charset="0"/>
              <a:ea typeface="+mn-ea"/>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Liaison</a:t>
            </a:r>
            <a:r>
              <a:rPr lang="zh-CN" altLang="en-US" b="1" dirty="0">
                <a:latin typeface="Arial" panose="020B0604020202020204" pitchFamily="34" charset="0"/>
              </a:rPr>
              <a:t>：联络员</a:t>
            </a:r>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Arial" panose="020B0604020202020204" pitchFamily="34" charset="0"/>
              </a:rPr>
              <a:t>Charles Bachman was born in </a:t>
            </a:r>
            <a:r>
              <a:rPr lang="en-US" altLang="zh-CN" dirty="0">
                <a:latin typeface="Arial" panose="020B0604020202020204" pitchFamily="34" charset="0"/>
                <a:hlinkClick r:id="rId3" tooltip="Manhattan, Kansas"/>
              </a:rPr>
              <a:t>Manhattan, Kansas</a:t>
            </a:r>
            <a:r>
              <a:rPr lang="en-US" altLang="zh-CN" dirty="0">
                <a:latin typeface="Arial" panose="020B0604020202020204" pitchFamily="34" charset="0"/>
              </a:rPr>
              <a:t>, in 1924, where his father, </a:t>
            </a:r>
            <a:r>
              <a:rPr lang="en-US" altLang="zh-CN" dirty="0">
                <a:latin typeface="Arial" panose="020B0604020202020204" pitchFamily="34" charset="0"/>
                <a:hlinkClick r:id="rId4" tooltip="Charlie Bachman"/>
              </a:rPr>
              <a:t>Charles Bachman Jr.</a:t>
            </a:r>
            <a:r>
              <a:rPr lang="en-US" altLang="zh-CN" dirty="0">
                <a:latin typeface="Arial" panose="020B0604020202020204" pitchFamily="34" charset="0"/>
              </a:rPr>
              <a:t>, was the head football coach at </a:t>
            </a:r>
            <a:r>
              <a:rPr lang="en-US" altLang="zh-CN" dirty="0">
                <a:latin typeface="Arial" panose="020B0604020202020204" pitchFamily="34" charset="0"/>
                <a:hlinkClick r:id="rId5" tooltip="Kansas State University"/>
              </a:rPr>
              <a:t>Kansas State College</a:t>
            </a:r>
            <a:r>
              <a:rPr lang="en-US" altLang="zh-CN" dirty="0">
                <a:latin typeface="Arial" panose="020B0604020202020204" pitchFamily="34" charset="0"/>
              </a:rPr>
              <a:t>. He attended high school in </a:t>
            </a:r>
            <a:r>
              <a:rPr lang="en-US" altLang="zh-CN" dirty="0">
                <a:latin typeface="Arial" panose="020B0604020202020204" pitchFamily="34" charset="0"/>
                <a:hlinkClick r:id="rId6" tooltip="East Lansing, Michigan"/>
              </a:rPr>
              <a:t>East Lansing, Michigan</a:t>
            </a:r>
            <a:r>
              <a:rPr lang="en-US" altLang="zh-CN" dirty="0">
                <a:latin typeface="Arial" panose="020B0604020202020204" pitchFamily="34" charset="0"/>
              </a:rPr>
              <a:t>.</a:t>
            </a:r>
            <a:endParaRPr lang="en-US" altLang="zh-CN" dirty="0">
              <a:latin typeface="Arial" panose="020B0604020202020204" pitchFamily="34" charset="0"/>
            </a:endParaRPr>
          </a:p>
          <a:p>
            <a:r>
              <a:rPr lang="en-US" altLang="zh-CN" dirty="0">
                <a:latin typeface="Arial" panose="020B0604020202020204" pitchFamily="34" charset="0"/>
              </a:rPr>
              <a:t>In </a:t>
            </a:r>
            <a:r>
              <a:rPr lang="en-US" altLang="zh-CN" dirty="0">
                <a:latin typeface="Arial" panose="020B0604020202020204" pitchFamily="34" charset="0"/>
                <a:hlinkClick r:id="rId7" tooltip="World War II"/>
              </a:rPr>
              <a:t>World War II</a:t>
            </a:r>
            <a:r>
              <a:rPr lang="en-US" altLang="zh-CN" dirty="0">
                <a:latin typeface="Arial" panose="020B0604020202020204" pitchFamily="34" charset="0"/>
              </a:rPr>
              <a:t> he joined the United States Army and spent March 1944 through February 1946 in the </a:t>
            </a:r>
            <a:r>
              <a:rPr lang="en-US" altLang="zh-CN" dirty="0">
                <a:latin typeface="Arial" panose="020B0604020202020204" pitchFamily="34" charset="0"/>
                <a:hlinkClick r:id="rId8" tooltip="South West Pacific theatre of World War II"/>
              </a:rPr>
              <a:t>South West Pacific Theater</a:t>
            </a:r>
            <a:r>
              <a:rPr lang="en-US" altLang="zh-CN" dirty="0">
                <a:latin typeface="Arial" panose="020B0604020202020204" pitchFamily="34" charset="0"/>
              </a:rPr>
              <a:t> serving in the Anti-Aircraft Artillery Corps in New Guinea, Australia, and the Philippine Islands. There he was first exposed to and used fire control computers for aiming 90 mm guns.</a:t>
            </a:r>
            <a:endParaRPr lang="en-US" altLang="zh-CN" dirty="0">
              <a:latin typeface="Arial" panose="020B0604020202020204" pitchFamily="34" charset="0"/>
            </a:endParaRPr>
          </a:p>
          <a:p>
            <a:r>
              <a:rPr lang="en-US" altLang="zh-CN" dirty="0">
                <a:latin typeface="Arial" panose="020B0604020202020204" pitchFamily="34" charset="0"/>
              </a:rPr>
              <a:t>After his discharge in 1946 he attended </a:t>
            </a:r>
            <a:r>
              <a:rPr lang="en-US" altLang="zh-CN" dirty="0">
                <a:latin typeface="Arial" panose="020B0604020202020204" pitchFamily="34" charset="0"/>
                <a:hlinkClick r:id="rId9" tooltip="Michigan State College"/>
              </a:rPr>
              <a:t>Michigan State College</a:t>
            </a:r>
            <a:r>
              <a:rPr lang="en-US" altLang="zh-CN" dirty="0">
                <a:latin typeface="Arial" panose="020B0604020202020204" pitchFamily="34" charset="0"/>
              </a:rPr>
              <a:t> and graduated in 1948 with a bachelor's degree in </a:t>
            </a:r>
            <a:r>
              <a:rPr lang="en-US" altLang="zh-CN" dirty="0">
                <a:latin typeface="Arial" panose="020B0604020202020204" pitchFamily="34" charset="0"/>
                <a:hlinkClick r:id="rId10" tooltip="Mechanical Engineering"/>
              </a:rPr>
              <a:t>Mechanical Engineering</a:t>
            </a:r>
            <a:r>
              <a:rPr lang="en-US" altLang="zh-CN" dirty="0">
                <a:latin typeface="Arial" panose="020B0604020202020204" pitchFamily="34" charset="0"/>
              </a:rPr>
              <a:t> where he was a member of </a:t>
            </a:r>
            <a:r>
              <a:rPr lang="en-US" altLang="zh-CN" dirty="0">
                <a:latin typeface="Arial" panose="020B0604020202020204" pitchFamily="34" charset="0"/>
                <a:hlinkClick r:id="rId11" tooltip="Tau Beta Pi"/>
              </a:rPr>
              <a:t>Tau Beta Pi</a:t>
            </a:r>
            <a:r>
              <a:rPr lang="en-US" altLang="zh-CN" dirty="0">
                <a:latin typeface="Arial" panose="020B0604020202020204" pitchFamily="34" charset="0"/>
              </a:rPr>
              <a:t>. In mid-1949 he married Connie Hadley. He then attended the </a:t>
            </a:r>
            <a:r>
              <a:rPr lang="en-US" altLang="zh-CN" dirty="0">
                <a:latin typeface="Arial" panose="020B0604020202020204" pitchFamily="34" charset="0"/>
                <a:hlinkClick r:id="rId12" tooltip="University of Pennsylvania"/>
              </a:rPr>
              <a:t>University of Pennsylvania</a:t>
            </a:r>
            <a:r>
              <a:rPr lang="en-US" altLang="zh-CN" dirty="0">
                <a:latin typeface="Arial" panose="020B0604020202020204" pitchFamily="34" charset="0"/>
              </a:rPr>
              <a:t>. In 1950, he graduated with a master's degree in Mechanical Engineering, and had also completed three-quarters of the requirements for an MBA from the university's </a:t>
            </a:r>
            <a:r>
              <a:rPr lang="en-US" altLang="zh-CN" dirty="0">
                <a:latin typeface="Arial" panose="020B0604020202020204" pitchFamily="34" charset="0"/>
                <a:hlinkClick r:id="rId13" tooltip="Wharton School of Business"/>
              </a:rPr>
              <a:t>Wharton School of Business</a:t>
            </a:r>
            <a:r>
              <a:rPr lang="en-US" altLang="zh-CN" dirty="0">
                <a:latin typeface="Arial" panose="020B0604020202020204" pitchFamily="34" charset="0"/>
              </a:rPr>
              <a:t>.</a:t>
            </a:r>
            <a:endParaRPr lang="en-US" altLang="zh-CN" dirty="0">
              <a:latin typeface="Arial" panose="020B0604020202020204" pitchFamily="34" charset="0"/>
            </a:endParaRPr>
          </a:p>
          <a:p>
            <a:r>
              <a:rPr lang="en-US" altLang="zh-CN" dirty="0">
                <a:latin typeface="Arial" panose="020B0604020202020204" pitchFamily="34" charset="0"/>
              </a:rPr>
              <a:t>Bachman died on July 13, 2017, at his home in </a:t>
            </a:r>
            <a:r>
              <a:rPr lang="en-US" altLang="zh-CN" dirty="0">
                <a:latin typeface="Arial" panose="020B0604020202020204" pitchFamily="34" charset="0"/>
                <a:hlinkClick r:id="rId14" tooltip="Lexington, Massachusetts"/>
              </a:rPr>
              <a:t>Lexington, Massachusetts</a:t>
            </a:r>
            <a:r>
              <a:rPr lang="en-US" altLang="zh-CN" dirty="0">
                <a:latin typeface="Arial" panose="020B0604020202020204" pitchFamily="34" charset="0"/>
              </a:rPr>
              <a:t>, of </a:t>
            </a:r>
            <a:r>
              <a:rPr lang="en-US" altLang="zh-CN" dirty="0">
                <a:latin typeface="Arial" panose="020B0604020202020204" pitchFamily="34" charset="0"/>
                <a:hlinkClick r:id="rId15" tooltip="Parkinson's disease"/>
              </a:rPr>
              <a:t>Parkinson's disease</a:t>
            </a:r>
            <a:r>
              <a:rPr lang="en-US" altLang="zh-CN" dirty="0">
                <a:latin typeface="Arial" panose="020B0604020202020204" pitchFamily="34" charset="0"/>
              </a:rPr>
              <a:t> at the age of 92.</a:t>
            </a:r>
            <a:endParaRPr lang="en-US" altLang="zh-CN" dirty="0">
              <a:latin typeface="Arial" panose="020B0604020202020204" pitchFamily="34" charset="0"/>
            </a:endParaRPr>
          </a:p>
          <a:p>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HTAP</a:t>
            </a:r>
            <a:r>
              <a:rPr lang="zh-CN" altLang="en-US" dirty="0"/>
              <a:t>：</a:t>
            </a:r>
            <a:r>
              <a:rPr lang="en-US" altLang="zh-CN" b="0" i="0" dirty="0">
                <a:solidFill>
                  <a:srgbClr val="333333"/>
                </a:solidFill>
                <a:effectLst/>
                <a:latin typeface="Arial" panose="020B0604020202020204" pitchFamily="34" charset="0"/>
              </a:rPr>
              <a:t>Hybrid Transaction / Analytical Processing, </a:t>
            </a:r>
            <a:r>
              <a:rPr lang="zh-CN" altLang="en-US" b="0" i="0" dirty="0">
                <a:solidFill>
                  <a:srgbClr val="333333"/>
                </a:solidFill>
                <a:effectLst/>
                <a:latin typeface="Arial" panose="020B0604020202020204" pitchFamily="34" charset="0"/>
              </a:rPr>
              <a:t>混合事务分析处理，即同时支持 </a:t>
            </a:r>
            <a:r>
              <a:rPr lang="en-US" altLang="zh-CN" b="0" i="0" dirty="0">
                <a:solidFill>
                  <a:srgbClr val="333333"/>
                </a:solidFill>
                <a:effectLst/>
                <a:latin typeface="Arial" panose="020B0604020202020204" pitchFamily="34" charset="0"/>
              </a:rPr>
              <a:t>OLTP </a:t>
            </a:r>
            <a:r>
              <a:rPr lang="zh-CN" altLang="en-US" b="0" i="0" dirty="0">
                <a:solidFill>
                  <a:srgbClr val="333333"/>
                </a:solidFill>
                <a:effectLst/>
                <a:latin typeface="Arial" panose="020B0604020202020204" pitchFamily="34" charset="0"/>
              </a:rPr>
              <a:t>和 </a:t>
            </a:r>
            <a:r>
              <a:rPr lang="en-US" altLang="zh-CN" b="0" i="0" dirty="0">
                <a:solidFill>
                  <a:srgbClr val="333333"/>
                </a:solidFill>
                <a:effectLst/>
                <a:latin typeface="Arial" panose="020B0604020202020204" pitchFamily="34" charset="0"/>
              </a:rPr>
              <a:t>OLAP </a:t>
            </a:r>
            <a:r>
              <a:rPr lang="zh-CN" altLang="en-US" b="0" i="0" dirty="0">
                <a:solidFill>
                  <a:srgbClr val="333333"/>
                </a:solidFill>
                <a:effectLst/>
                <a:latin typeface="Arial" panose="020B0604020202020204" pitchFamily="34" charset="0"/>
              </a:rPr>
              <a:t>场景</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RAC: </a:t>
            </a:r>
            <a:r>
              <a:rPr lang="en-US" altLang="zh-CN" sz="1200" b="0" i="0" kern="1200" dirty="0">
                <a:solidFill>
                  <a:schemeClr val="tx1"/>
                </a:solidFill>
                <a:effectLst/>
                <a:latin typeface="Arial" panose="020B0604020202020204" pitchFamily="34" charset="0"/>
                <a:ea typeface="+mn-ea"/>
                <a:cs typeface="+mn-cs"/>
              </a:rPr>
              <a:t>real application clusters</a:t>
            </a:r>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Arial" panose="020B0604020202020204" pitchFamily="34" charset="0"/>
                <a:ea typeface="+mn-ea"/>
                <a:cs typeface="+mn-cs"/>
              </a:rPr>
              <a:t>HTAP(Hybrid transaction and analysis processing)</a:t>
            </a:r>
            <a:r>
              <a:rPr lang="zh-CN" altLang="en-US" sz="1200" b="0" i="0" kern="1200">
                <a:solidFill>
                  <a:schemeClr val="tx1"/>
                </a:solidFill>
                <a:effectLst/>
                <a:latin typeface="Arial" panose="020B0604020202020204" pitchFamily="34" charset="0"/>
                <a:ea typeface="+mn-ea"/>
                <a:cs typeface="+mn-cs"/>
              </a:rPr>
              <a:t>数据库，也称混合型关系数据库，是能同时提供</a:t>
            </a:r>
            <a:r>
              <a:rPr lang="en-US" altLang="zh-CN" sz="1200" b="0" i="0" kern="1200">
                <a:solidFill>
                  <a:schemeClr val="tx1"/>
                </a:solidFill>
                <a:effectLst/>
                <a:latin typeface="Arial" panose="020B0604020202020204" pitchFamily="34" charset="0"/>
                <a:ea typeface="+mn-ea"/>
                <a:cs typeface="+mn-cs"/>
              </a:rPr>
              <a:t>OLTP</a:t>
            </a:r>
            <a:r>
              <a:rPr lang="zh-CN" altLang="en-US" sz="1200" b="0" i="0" kern="1200">
                <a:solidFill>
                  <a:schemeClr val="tx1"/>
                </a:solidFill>
                <a:effectLst/>
                <a:latin typeface="Arial" panose="020B0604020202020204" pitchFamily="34" charset="0"/>
                <a:ea typeface="+mn-ea"/>
                <a:cs typeface="+mn-cs"/>
              </a:rPr>
              <a:t>和</a:t>
            </a:r>
            <a:r>
              <a:rPr lang="en-US" altLang="zh-CN" sz="1200" b="0" i="0" kern="1200">
                <a:solidFill>
                  <a:schemeClr val="tx1"/>
                </a:solidFill>
                <a:effectLst/>
                <a:latin typeface="Arial" panose="020B0604020202020204" pitchFamily="34" charset="0"/>
                <a:ea typeface="+mn-ea"/>
                <a:cs typeface="+mn-cs"/>
              </a:rPr>
              <a:t>OLAP</a:t>
            </a:r>
            <a:r>
              <a:rPr lang="zh-CN" altLang="en-US" sz="1200" b="0" i="0" kern="1200">
                <a:solidFill>
                  <a:schemeClr val="tx1"/>
                </a:solidFill>
                <a:effectLst/>
                <a:latin typeface="Arial" panose="020B0604020202020204" pitchFamily="34" charset="0"/>
                <a:ea typeface="+mn-ea"/>
                <a:cs typeface="+mn-cs"/>
              </a:rPr>
              <a:t>的混合关系型数据库。</a:t>
            </a:r>
            <a:endParaRPr lang="zh-CN" altLang="en-US"/>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b="1" dirty="0">
                <a:latin typeface="Arial" panose="020B0604020202020204" pitchFamily="34" charset="0"/>
              </a:rPr>
              <a:t>OLTP System</a:t>
            </a:r>
            <a:r>
              <a:rPr lang="zh-CN" altLang="en-US" b="1" dirty="0">
                <a:latin typeface="Arial" panose="020B0604020202020204" pitchFamily="34" charset="0"/>
              </a:rPr>
              <a:t>：</a:t>
            </a:r>
            <a:r>
              <a:rPr lang="en-US" altLang="zh-CN" b="1" dirty="0">
                <a:latin typeface="Arial" panose="020B0604020202020204" pitchFamily="34" charset="0"/>
              </a:rPr>
              <a:t>online transaction processing</a:t>
            </a:r>
            <a:r>
              <a:rPr lang="en-US" altLang="zh-CN" dirty="0">
                <a:latin typeface="Arial" panose="020B0604020202020204" pitchFamily="34" charset="0"/>
              </a:rPr>
              <a:t> </a:t>
            </a:r>
            <a:r>
              <a:rPr lang="zh-CN" altLang="en-US" b="1" dirty="0">
                <a:latin typeface="Arial" panose="020B0604020202020204" pitchFamily="34" charset="0"/>
              </a:rPr>
              <a:t>在线事物处理系统</a:t>
            </a:r>
            <a:endParaRPr lang="en-US" altLang="zh-CN" b="1" dirty="0">
              <a:latin typeface="Arial" panose="020B0604020202020204" pitchFamily="34" charset="0"/>
            </a:endParaRPr>
          </a:p>
          <a:p>
            <a:pPr eaLnBrk="1" hangingPunct="1"/>
            <a:r>
              <a:rPr lang="en-US" altLang="zh-CN" b="1" dirty="0">
                <a:latin typeface="Arial" panose="020B0604020202020204" pitchFamily="34" charset="0"/>
              </a:rPr>
              <a:t>data provenance: </a:t>
            </a:r>
            <a:r>
              <a:rPr lang="zh-CN" altLang="en-US" b="1" dirty="0">
                <a:latin typeface="Arial" panose="020B0604020202020204" pitchFamily="34" charset="0"/>
              </a:rPr>
              <a:t>数据跟踪</a:t>
            </a:r>
            <a:endParaRPr lang="en-US" altLang="zh-CN" b="1" dirty="0">
              <a:latin typeface="Arial" panose="020B0604020202020204" pitchFamily="34" charset="0"/>
            </a:endParaRPr>
          </a:p>
          <a:p>
            <a:pPr eaLnBrk="1" hangingPunct="1"/>
            <a:r>
              <a:rPr lang="en-US" altLang="zh-CN" b="1" dirty="0">
                <a:latin typeface="Arial" panose="020B0604020202020204" pitchFamily="34" charset="0"/>
              </a:rPr>
              <a:t>versioning: </a:t>
            </a:r>
            <a:r>
              <a:rPr lang="zh-CN" altLang="en-US" b="1" dirty="0">
                <a:latin typeface="Arial" panose="020B0604020202020204" pitchFamily="34" charset="0"/>
              </a:rPr>
              <a:t>版本控制</a:t>
            </a:r>
            <a:endParaRPr lang="en-US" altLang="zh-CN" b="1" dirty="0">
              <a:latin typeface="Arial" panose="020B0604020202020204" pitchFamily="34" charset="0"/>
            </a:endParaRPr>
          </a:p>
          <a:p>
            <a:pPr eaLnBrk="1" hangingPunct="1"/>
            <a:r>
              <a:rPr lang="en-US" altLang="zh-CN" b="1" dirty="0">
                <a:latin typeface="Arial" panose="020B0604020202020204" pitchFamily="34" charset="0"/>
              </a:rPr>
              <a:t>Media delivery: </a:t>
            </a:r>
            <a:r>
              <a:rPr lang="zh-CN" altLang="en-US" b="1" dirty="0">
                <a:latin typeface="Arial" panose="020B0604020202020204" pitchFamily="34" charset="0"/>
              </a:rPr>
              <a:t>媒体分发</a:t>
            </a:r>
            <a:endParaRPr lang="en-US" altLang="zh-CN"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Mash ups</a:t>
            </a:r>
            <a:r>
              <a:rPr lang="zh-CN" altLang="en-US" b="1" dirty="0">
                <a:latin typeface="Arial" panose="020B0604020202020204" pitchFamily="34" charset="0"/>
              </a:rPr>
              <a:t>：跨界混搭</a:t>
            </a:r>
            <a:endParaRPr lang="en-US" altLang="zh-CN"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Repositories:</a:t>
            </a:r>
            <a:r>
              <a:rPr lang="zh-CN" altLang="en-US" b="1" dirty="0">
                <a:latin typeface="Arial" panose="020B0604020202020204" pitchFamily="34" charset="0"/>
              </a:rPr>
              <a:t>资源库</a:t>
            </a:r>
            <a:endParaRPr lang="zh-CN"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latin typeface="Arial" panose="020B0604020202020204" pitchFamily="34" charset="0"/>
              </a:rPr>
              <a:t>In the mobile space</a:t>
            </a:r>
            <a:r>
              <a:rPr lang="zh-CN" altLang="en-US" b="1" dirty="0">
                <a:latin typeface="Arial" panose="020B0604020202020204" pitchFamily="34" charset="0"/>
              </a:rPr>
              <a:t>：</a:t>
            </a:r>
            <a:r>
              <a:rPr lang="zh-CN" altLang="en-US" dirty="0">
                <a:latin typeface="Arial" panose="020B0604020202020204" pitchFamily="34" charset="0"/>
              </a:rPr>
              <a:t>在移动设备上</a:t>
            </a:r>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BDA:</a:t>
            </a:r>
            <a:r>
              <a:rPr lang="zh-CN" altLang="en-US" dirty="0"/>
              <a:t> </a:t>
            </a:r>
            <a:r>
              <a:rPr lang="en-US" altLang="zh-CN" dirty="0"/>
              <a:t>big</a:t>
            </a:r>
            <a:r>
              <a:rPr lang="zh-CN" altLang="en-US" dirty="0"/>
              <a:t> </a:t>
            </a:r>
            <a:r>
              <a:rPr lang="en-US" altLang="zh-CN" dirty="0"/>
              <a:t>data</a:t>
            </a:r>
            <a:r>
              <a:rPr lang="zh-CN" altLang="en-US" dirty="0"/>
              <a:t> </a:t>
            </a:r>
            <a:r>
              <a:rPr lang="en-US" altLang="zh-CN" dirty="0"/>
              <a:t>analytics</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476E6A-CC44-9545-B2D9-FABB8C286463}" type="slidenum">
              <a:rPr kumimoji="0" lang="en-US" altLang="zh-TW" sz="1200" b="0" i="0" u="none" strike="noStrike" kern="1200" cap="none" spc="0" normalizeH="0" baseline="0" noProof="0" smtClean="0">
                <a:ln>
                  <a:noFill/>
                </a:ln>
                <a:solidFill>
                  <a:prstClr val="black"/>
                </a:solidFill>
                <a:effectLst/>
                <a:uLnTx/>
                <a:uFillTx/>
                <a:latin typeface="等线" panose="02010600030101010101" charset="-122"/>
                <a:ea typeface="PMingLiU" panose="02020500000000000000" pitchFamily="18" charset="-120"/>
                <a:cs typeface="+mn-cs"/>
              </a:rPr>
            </a:fld>
            <a:endParaRPr kumimoji="0" lang="en-US" altLang="zh-TW" sz="1200" b="0" i="0" u="none" strike="noStrike" kern="1200" cap="none" spc="0" normalizeH="0" baseline="0" noProof="0">
              <a:ln>
                <a:noFill/>
              </a:ln>
              <a:solidFill>
                <a:prstClr val="black"/>
              </a:solidFill>
              <a:effectLst/>
              <a:uLnTx/>
              <a:uFillTx/>
              <a:latin typeface="等线" panose="02010600030101010101" charset="-122"/>
              <a:ea typeface="PMingLiU" panose="02020500000000000000" pitchFamily="18" charset="-120"/>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fld>
            <a:endParaRPr lang="fi-FI"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fi-FI"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0" y="-20538"/>
            <a:ext cx="9144000" cy="637580"/>
          </a:xfrm>
          <a:prstGeom prst="rect">
            <a:avLst/>
          </a:prstGeom>
          <a:solidFill>
            <a:srgbClr val="0070C0"/>
          </a:solidFill>
        </p:spPr>
        <p:txBody>
          <a:bodyPr rtlCol="0">
            <a:noAutofit/>
          </a:bodyPr>
          <a:lstStyle>
            <a:lvl1pPr algn="l">
              <a:defRPr sz="3200" b="1" baseline="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251520" y="789553"/>
            <a:ext cx="8568952" cy="3805070"/>
          </a:xfrm>
        </p:spPr>
        <p:txBody>
          <a:bodyPr/>
          <a:lstStyle>
            <a:lvl1pPr>
              <a:defRPr sz="2400">
                <a:latin typeface="Arial" panose="020B0604020202020204" pitchFamily="34" charset="0"/>
                <a:ea typeface="微软雅黑" panose="020B0503020204020204" pitchFamily="34" charset="-122"/>
                <a:cs typeface="Arial" panose="020B0604020202020204" pitchFamily="34" charset="0"/>
              </a:defRPr>
            </a:lvl1pPr>
            <a:lvl2pPr>
              <a:defRPr sz="2000">
                <a:latin typeface="Arial" panose="020B0604020202020204" pitchFamily="34" charset="0"/>
                <a:ea typeface="微软雅黑" panose="020B0503020204020204" pitchFamily="34" charset="-122"/>
                <a:cs typeface="Arial" panose="020B0604020202020204" pitchFamily="34" charset="0"/>
              </a:defRPr>
            </a:lvl2pPr>
            <a:lvl3pPr>
              <a:defRPr sz="1800">
                <a:latin typeface="Arial" panose="020B0604020202020204" pitchFamily="34" charset="0"/>
                <a:ea typeface="微软雅黑" panose="020B0503020204020204" pitchFamily="34" charset="-122"/>
                <a:cs typeface="Arial" panose="020B0604020202020204" pitchFamily="34" charset="0"/>
              </a:defRPr>
            </a:lvl3pPr>
            <a:lvl4pPr>
              <a:defRPr sz="1600">
                <a:latin typeface="Arial" panose="020B0604020202020204" pitchFamily="34" charset="0"/>
                <a:ea typeface="微软雅黑" panose="020B0503020204020204" pitchFamily="34" charset="-122"/>
                <a:cs typeface="Arial" panose="020B0604020202020204" pitchFamily="34" charset="0"/>
              </a:defRPr>
            </a:lvl4pPr>
            <a:lvl5pPr>
              <a:defRPr sz="1600">
                <a:latin typeface="Arial" panose="020B0604020202020204" pitchFamily="34" charset="0"/>
                <a:ea typeface="微软雅黑" panose="020B0503020204020204" pitchFamily="34" charset="-122"/>
                <a:cs typeface="Arial" panose="020B0604020202020204" pitchFamily="34" charset="0"/>
              </a:defRPr>
            </a:lvl5p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baseline="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endParaRPr lang="en-US"/>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endParaRPr lang="en-US"/>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endParaRPr lang="en-US"/>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a:xfrm>
            <a:off x="856059" y="4412457"/>
            <a:ext cx="3829050" cy="273844"/>
          </a:xfrm>
        </p:spPr>
        <p:txBody>
          <a:bodyPr/>
          <a:lstStyle/>
          <a:p>
            <a:endParaRPr lang="en-US" dirty="0"/>
          </a:p>
        </p:txBody>
      </p:sp>
      <p:sp>
        <p:nvSpPr>
          <p:cNvPr id="7" name="Slide Number Placeholder 6"/>
          <p:cNvSpPr>
            <a:spLocks noGrp="1"/>
          </p:cNvSpPr>
          <p:nvPr>
            <p:ph type="sldNum" sz="quarter" idx="12"/>
          </p:nvPr>
        </p:nvSpPr>
        <p:spPr>
          <a:xfrm>
            <a:off x="8056960" y="4412457"/>
            <a:ext cx="241925" cy="273844"/>
          </a:xfrm>
        </p:spPr>
        <p:txBody>
          <a:bodyPr/>
          <a:lstStyle/>
          <a:p>
            <a:fld id="{D57F1E4F-1CFF-5643-939E-217C01CDF565}" type="slidenum">
              <a:rPr lang="en-US" dirty="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9525" y="3072"/>
            <a:ext cx="9144000" cy="583072"/>
          </a:xfrm>
          <a:prstGeom prst="rect">
            <a:avLst/>
          </a:prstGeom>
          <a:solidFill>
            <a:srgbClr val="0070C0"/>
          </a:solidFill>
        </p:spPr>
        <p:txBody>
          <a:bodyPr rtlCol="0">
            <a:noAutofit/>
          </a:bodyPr>
          <a:lstStyle>
            <a:lvl1pPr algn="l">
              <a:defRPr sz="3200" b="1">
                <a:solidFill>
                  <a:schemeClr val="bg1"/>
                </a:solidFill>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endParaRPr lang="en-US" sz="6000" dirty="0">
              <a:solidFill>
                <a:schemeClr val="accent1"/>
              </a:solidFill>
            </a:endParaRP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endParaRPr lang="en-US" sz="6000" dirty="0">
              <a:solidFill>
                <a:schemeClr val="accent1"/>
              </a:solidFill>
            </a:endParaRP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endParaRPr lang="en-US"/>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endParaRPr lang="en-US" sz="6000" dirty="0">
              <a:solidFill>
                <a:schemeClr val="accent1"/>
              </a:solidFill>
            </a:endParaRP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endParaRPr lang="en-US" sz="6000" dirty="0">
              <a:solidFill>
                <a:schemeClr val="accent1"/>
              </a:solidFill>
            </a:endParaRP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endParaRPr lang="en-US"/>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endParaRPr lang="en-US"/>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0"/>
            <a:ext cx="9144000" cy="3786188"/>
          </a:xfrm>
          <a:custGeom>
            <a:avLst/>
            <a:gdLst>
              <a:gd name="connsiteX0" fmla="*/ 0 w 12192000"/>
              <a:gd name="connsiteY0" fmla="*/ 0 h 5048250"/>
              <a:gd name="connsiteX1" fmla="*/ 12192000 w 12192000"/>
              <a:gd name="connsiteY1" fmla="*/ 0 h 5048250"/>
              <a:gd name="connsiteX2" fmla="*/ 12192000 w 12192000"/>
              <a:gd name="connsiteY2" fmla="*/ 5048250 h 5048250"/>
              <a:gd name="connsiteX3" fmla="*/ 0 w 12192000"/>
              <a:gd name="connsiteY3" fmla="*/ 5048250 h 5048250"/>
            </a:gdLst>
            <a:ahLst/>
            <a:cxnLst>
              <a:cxn ang="0">
                <a:pos x="connsiteX0" y="connsiteY0"/>
              </a:cxn>
              <a:cxn ang="0">
                <a:pos x="connsiteX1" y="connsiteY1"/>
              </a:cxn>
              <a:cxn ang="0">
                <a:pos x="connsiteX2" y="connsiteY2"/>
              </a:cxn>
              <a:cxn ang="0">
                <a:pos x="connsiteX3" y="connsiteY3"/>
              </a:cxn>
            </a:cxnLst>
            <a:rect l="l" t="t" r="r" b="b"/>
            <a:pathLst>
              <a:path w="12192000" h="5048250">
                <a:moveTo>
                  <a:pt x="0" y="0"/>
                </a:moveTo>
                <a:lnTo>
                  <a:pt x="12192000" y="0"/>
                </a:lnTo>
                <a:lnTo>
                  <a:pt x="12192000" y="5048250"/>
                </a:lnTo>
                <a:lnTo>
                  <a:pt x="0" y="504825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44065" y="142875"/>
            <a:ext cx="3028950" cy="302895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Lst>
            <a:ahLst/>
            <a:cxnLst>
              <a:cxn ang="0">
                <a:pos x="connsiteX0" y="connsiteY0"/>
              </a:cxn>
              <a:cxn ang="0">
                <a:pos x="connsiteX1" y="connsiteY1"/>
              </a:cxn>
              <a:cxn ang="0">
                <a:pos x="connsiteX2" y="connsiteY2"/>
              </a:cxn>
              <a:cxn ang="0">
                <a:pos x="connsiteX3" y="connsiteY3"/>
              </a:cxn>
            </a:cxnLst>
            <a:rect l="l" t="t" r="r" b="b"/>
            <a:pathLst>
              <a:path w="4038600" h="4038600">
                <a:moveTo>
                  <a:pt x="2019300" y="0"/>
                </a:moveTo>
                <a:lnTo>
                  <a:pt x="4038600" y="2019300"/>
                </a:lnTo>
                <a:lnTo>
                  <a:pt x="2019300" y="4038600"/>
                </a:lnTo>
                <a:lnTo>
                  <a:pt x="0" y="20193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879119" y="1170985"/>
            <a:ext cx="3634772" cy="2990840"/>
          </a:xfrm>
          <a:custGeom>
            <a:avLst/>
            <a:gdLst>
              <a:gd name="connsiteX0" fmla="*/ 0 w 4846362"/>
              <a:gd name="connsiteY0" fmla="*/ 0 h 3987786"/>
              <a:gd name="connsiteX1" fmla="*/ 4846362 w 4846362"/>
              <a:gd name="connsiteY1" fmla="*/ 0 h 3987786"/>
              <a:gd name="connsiteX2" fmla="*/ 4846362 w 4846362"/>
              <a:gd name="connsiteY2" fmla="*/ 3987786 h 3987786"/>
              <a:gd name="connsiteX3" fmla="*/ 0 w 4846362"/>
              <a:gd name="connsiteY3" fmla="*/ 3987786 h 3987786"/>
            </a:gdLst>
            <a:ahLst/>
            <a:cxnLst>
              <a:cxn ang="0">
                <a:pos x="connsiteX0" y="connsiteY0"/>
              </a:cxn>
              <a:cxn ang="0">
                <a:pos x="connsiteX1" y="connsiteY1"/>
              </a:cxn>
              <a:cxn ang="0">
                <a:pos x="connsiteX2" y="connsiteY2"/>
              </a:cxn>
              <a:cxn ang="0">
                <a:pos x="connsiteX3" y="connsiteY3"/>
              </a:cxn>
            </a:cxnLst>
            <a:rect l="l" t="t" r="r" b="b"/>
            <a:pathLst>
              <a:path w="4846362" h="3987786">
                <a:moveTo>
                  <a:pt x="0" y="0"/>
                </a:moveTo>
                <a:lnTo>
                  <a:pt x="4846362" y="0"/>
                </a:lnTo>
                <a:lnTo>
                  <a:pt x="4846362" y="3987786"/>
                </a:lnTo>
                <a:lnTo>
                  <a:pt x="0" y="3987786"/>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638371" y="1170986"/>
            <a:ext cx="3634772" cy="1430700"/>
          </a:xfrm>
          <a:custGeom>
            <a:avLst/>
            <a:gdLst>
              <a:gd name="connsiteX0" fmla="*/ 0 w 4846362"/>
              <a:gd name="connsiteY0" fmla="*/ 0 h 1907600"/>
              <a:gd name="connsiteX1" fmla="*/ 4846362 w 4846362"/>
              <a:gd name="connsiteY1" fmla="*/ 0 h 1907600"/>
              <a:gd name="connsiteX2" fmla="*/ 4846362 w 4846362"/>
              <a:gd name="connsiteY2" fmla="*/ 1907600 h 1907600"/>
              <a:gd name="connsiteX3" fmla="*/ 0 w 4846362"/>
              <a:gd name="connsiteY3" fmla="*/ 1907600 h 1907600"/>
            </a:gdLst>
            <a:ahLst/>
            <a:cxnLst>
              <a:cxn ang="0">
                <a:pos x="connsiteX0" y="connsiteY0"/>
              </a:cxn>
              <a:cxn ang="0">
                <a:pos x="connsiteX1" y="connsiteY1"/>
              </a:cxn>
              <a:cxn ang="0">
                <a:pos x="connsiteX2" y="connsiteY2"/>
              </a:cxn>
              <a:cxn ang="0">
                <a:pos x="connsiteX3" y="connsiteY3"/>
              </a:cxn>
            </a:cxnLst>
            <a:rect l="l" t="t" r="r" b="b"/>
            <a:pathLst>
              <a:path w="4846362" h="1907600">
                <a:moveTo>
                  <a:pt x="0" y="0"/>
                </a:moveTo>
                <a:lnTo>
                  <a:pt x="4846362" y="0"/>
                </a:lnTo>
                <a:lnTo>
                  <a:pt x="4846362" y="1907600"/>
                </a:lnTo>
                <a:lnTo>
                  <a:pt x="0" y="190760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4638371" y="2731125"/>
            <a:ext cx="3634772" cy="1430700"/>
          </a:xfrm>
          <a:custGeom>
            <a:avLst/>
            <a:gdLst>
              <a:gd name="connsiteX0" fmla="*/ 0 w 4846362"/>
              <a:gd name="connsiteY0" fmla="*/ 0 h 1907600"/>
              <a:gd name="connsiteX1" fmla="*/ 4846362 w 4846362"/>
              <a:gd name="connsiteY1" fmla="*/ 0 h 1907600"/>
              <a:gd name="connsiteX2" fmla="*/ 4846362 w 4846362"/>
              <a:gd name="connsiteY2" fmla="*/ 1907600 h 1907600"/>
              <a:gd name="connsiteX3" fmla="*/ 0 w 4846362"/>
              <a:gd name="connsiteY3" fmla="*/ 1907600 h 1907600"/>
            </a:gdLst>
            <a:ahLst/>
            <a:cxnLst>
              <a:cxn ang="0">
                <a:pos x="connsiteX0" y="connsiteY0"/>
              </a:cxn>
              <a:cxn ang="0">
                <a:pos x="connsiteX1" y="connsiteY1"/>
              </a:cxn>
              <a:cxn ang="0">
                <a:pos x="connsiteX2" y="connsiteY2"/>
              </a:cxn>
              <a:cxn ang="0">
                <a:pos x="connsiteX3" y="connsiteY3"/>
              </a:cxn>
            </a:cxnLst>
            <a:rect l="l" t="t" r="r" b="b"/>
            <a:pathLst>
              <a:path w="4846362" h="1907600">
                <a:moveTo>
                  <a:pt x="0" y="0"/>
                </a:moveTo>
                <a:lnTo>
                  <a:pt x="4846362" y="0"/>
                </a:lnTo>
                <a:lnTo>
                  <a:pt x="4846362" y="1907600"/>
                </a:lnTo>
                <a:lnTo>
                  <a:pt x="0" y="1907600"/>
                </a:lnTo>
                <a:close/>
              </a:path>
            </a:pathLst>
          </a:custGeom>
        </p:spPr>
        <p:txBody>
          <a:bodyPr wrap="square">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7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941019" y="1757261"/>
            <a:ext cx="1261962" cy="1261962"/>
          </a:xfrm>
          <a:custGeom>
            <a:avLst/>
            <a:gdLst>
              <a:gd name="connsiteX0" fmla="*/ 841308 w 1682616"/>
              <a:gd name="connsiteY0" fmla="*/ 0 h 1682616"/>
              <a:gd name="connsiteX1" fmla="*/ 1682616 w 1682616"/>
              <a:gd name="connsiteY1" fmla="*/ 841308 h 1682616"/>
              <a:gd name="connsiteX2" fmla="*/ 841308 w 1682616"/>
              <a:gd name="connsiteY2" fmla="*/ 1682616 h 1682616"/>
              <a:gd name="connsiteX3" fmla="*/ 0 w 1682616"/>
              <a:gd name="connsiteY3" fmla="*/ 841308 h 1682616"/>
              <a:gd name="connsiteX4" fmla="*/ 841308 w 1682616"/>
              <a:gd name="connsiteY4" fmla="*/ 0 h 16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616" h="1682616">
                <a:moveTo>
                  <a:pt x="841308" y="0"/>
                </a:moveTo>
                <a:cubicBezTo>
                  <a:pt x="1305950" y="0"/>
                  <a:pt x="1682616" y="376666"/>
                  <a:pt x="1682616" y="841308"/>
                </a:cubicBezTo>
                <a:cubicBezTo>
                  <a:pt x="1682616" y="1305950"/>
                  <a:pt x="1305950" y="1682616"/>
                  <a:pt x="841308" y="1682616"/>
                </a:cubicBezTo>
                <a:cubicBezTo>
                  <a:pt x="376666" y="1682616"/>
                  <a:pt x="0" y="1305950"/>
                  <a:pt x="0" y="841308"/>
                </a:cubicBezTo>
                <a:cubicBezTo>
                  <a:pt x="0" y="376666"/>
                  <a:pt x="376666" y="0"/>
                  <a:pt x="841308" y="0"/>
                </a:cubicBezTo>
                <a:close/>
              </a:path>
            </a:pathLst>
          </a:custGeom>
        </p:spPr>
        <p:txBody>
          <a:bodyPr wrap="square">
            <a:noAutofit/>
          </a:bodyPr>
          <a:lstStyle/>
          <a:p>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8_自定义版式">
    <p:spTree>
      <p:nvGrpSpPr>
        <p:cNvPr id="1" name=""/>
        <p:cNvGrpSpPr/>
        <p:nvPr/>
      </p:nvGrpSpPr>
      <p:grpSpPr>
        <a:xfrm>
          <a:off x="0" y="0"/>
          <a:ext cx="0" cy="0"/>
          <a:chOff x="0" y="0"/>
          <a:chExt cx="0" cy="0"/>
        </a:xfrm>
      </p:grpSpPr>
      <p:sp>
        <p:nvSpPr>
          <p:cNvPr id="19" name="图片占位符 18"/>
          <p:cNvSpPr>
            <a:spLocks noGrp="1"/>
          </p:cNvSpPr>
          <p:nvPr>
            <p:ph type="pic" sz="quarter" idx="14"/>
          </p:nvPr>
        </p:nvSpPr>
        <p:spPr>
          <a:xfrm>
            <a:off x="-1022" y="2"/>
            <a:ext cx="9152256" cy="3080477"/>
          </a:xfrm>
          <a:custGeom>
            <a:avLst/>
            <a:gdLst>
              <a:gd name="connsiteX0" fmla="*/ 0 w 12203008"/>
              <a:gd name="connsiteY0" fmla="*/ 0 h 4107302"/>
              <a:gd name="connsiteX1" fmla="*/ 12203008 w 12203008"/>
              <a:gd name="connsiteY1" fmla="*/ 0 h 4107302"/>
              <a:gd name="connsiteX2" fmla="*/ 12203008 w 12203008"/>
              <a:gd name="connsiteY2" fmla="*/ 4107302 h 4107302"/>
              <a:gd name="connsiteX3" fmla="*/ 0 w 12203008"/>
              <a:gd name="connsiteY3" fmla="*/ 4107302 h 4107302"/>
            </a:gdLst>
            <a:ahLst/>
            <a:cxnLst>
              <a:cxn ang="0">
                <a:pos x="connsiteX0" y="connsiteY0"/>
              </a:cxn>
              <a:cxn ang="0">
                <a:pos x="connsiteX1" y="connsiteY1"/>
              </a:cxn>
              <a:cxn ang="0">
                <a:pos x="connsiteX2" y="connsiteY2"/>
              </a:cxn>
              <a:cxn ang="0">
                <a:pos x="connsiteX3" y="connsiteY3"/>
              </a:cxn>
            </a:cxnLst>
            <a:rect l="l" t="t" r="r" b="b"/>
            <a:pathLst>
              <a:path w="12203008" h="4107302">
                <a:moveTo>
                  <a:pt x="0" y="0"/>
                </a:moveTo>
                <a:lnTo>
                  <a:pt x="12203008" y="0"/>
                </a:lnTo>
                <a:lnTo>
                  <a:pt x="12203008" y="4107302"/>
                </a:lnTo>
                <a:lnTo>
                  <a:pt x="0" y="4107302"/>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267814" y="1725959"/>
            <a:ext cx="1943100" cy="1922907"/>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2488890" y="1725959"/>
            <a:ext cx="1943100" cy="1922907"/>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709966" y="1725959"/>
            <a:ext cx="1943100" cy="1922907"/>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931043" y="1725959"/>
            <a:ext cx="1943100" cy="1922907"/>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68423" y="1259095"/>
            <a:ext cx="3972949" cy="3222172"/>
          </a:xfrm>
          <a:custGeom>
            <a:avLst/>
            <a:gdLst>
              <a:gd name="connsiteX0" fmla="*/ 0 w 5297265"/>
              <a:gd name="connsiteY0" fmla="*/ 0 h 4296229"/>
              <a:gd name="connsiteX1" fmla="*/ 5297265 w 5297265"/>
              <a:gd name="connsiteY1" fmla="*/ 0 h 4296229"/>
              <a:gd name="connsiteX2" fmla="*/ 5297265 w 5297265"/>
              <a:gd name="connsiteY2" fmla="*/ 4296229 h 4296229"/>
              <a:gd name="connsiteX3" fmla="*/ 0 w 5297265"/>
              <a:gd name="connsiteY3" fmla="*/ 4296229 h 4296229"/>
            </a:gdLst>
            <a:ahLst/>
            <a:cxnLst>
              <a:cxn ang="0">
                <a:pos x="connsiteX0" y="connsiteY0"/>
              </a:cxn>
              <a:cxn ang="0">
                <a:pos x="connsiteX1" y="connsiteY1"/>
              </a:cxn>
              <a:cxn ang="0">
                <a:pos x="connsiteX2" y="connsiteY2"/>
              </a:cxn>
              <a:cxn ang="0">
                <a:pos x="connsiteX3" y="connsiteY3"/>
              </a:cxn>
            </a:cxnLst>
            <a:rect l="l" t="t" r="r" b="b"/>
            <a:pathLst>
              <a:path w="5297265" h="4296229">
                <a:moveTo>
                  <a:pt x="0" y="0"/>
                </a:moveTo>
                <a:lnTo>
                  <a:pt x="5297265" y="0"/>
                </a:lnTo>
                <a:lnTo>
                  <a:pt x="5297265" y="4296229"/>
                </a:lnTo>
                <a:lnTo>
                  <a:pt x="0" y="4296229"/>
                </a:lnTo>
                <a:close/>
              </a:path>
            </a:pathLst>
          </a:custGeom>
        </p:spPr>
        <p:txBody>
          <a:bodyPr wrap="square">
            <a:noAutofit/>
          </a:bodyPr>
          <a:lstStyle/>
          <a:p>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5" name="Title 4"/>
          <p:cNvSpPr>
            <a:spLocks noGrp="1" noChangeArrowheads="1"/>
          </p:cNvSpPr>
          <p:nvPr>
            <p:ph type="title"/>
          </p:nvPr>
        </p:nvSpPr>
        <p:spPr bwMode="auto">
          <a:xfrm>
            <a:off x="0" y="303498"/>
            <a:ext cx="9144000" cy="514350"/>
          </a:xfrm>
          <a:prstGeom prst="rect">
            <a:avLst/>
          </a:prstGeom>
          <a:noFill/>
          <a:ln>
            <a:noFill/>
          </a:ln>
        </p:spPr>
        <p:txBody>
          <a:bodyPr/>
          <a:lstStyle>
            <a:lvl1pPr>
              <a:defRPr lang="en-US" altLang="zh-CN" sz="3000" b="1" kern="1200" dirty="0">
                <a:solidFill>
                  <a:srgbClr val="663300"/>
                </a:solidFill>
                <a:effectLst/>
                <a:latin typeface="宋体" panose="02010600030101010101" pitchFamily="2" charset="-122"/>
                <a:ea typeface="宋体" panose="02010600030101010101" pitchFamily="2" charset="-122"/>
                <a:cs typeface="Arial Unicode MS" pitchFamily="34" charset="-128"/>
              </a:defRPr>
            </a:lvl1pPr>
          </a:lstStyle>
          <a:p>
            <a:pPr lvl="0"/>
            <a:r>
              <a:rPr lang="zh-CN" altLang="en-US" dirty="0"/>
              <a:t>单击此处编辑母版标题样式</a:t>
            </a:r>
            <a:endParaRPr lang="en-US" altLang="zh-CN" dirty="0"/>
          </a:p>
        </p:txBody>
      </p:sp>
      <p:sp>
        <p:nvSpPr>
          <p:cNvPr id="6" name="Rectangle 10"/>
          <p:cNvSpPr>
            <a:spLocks noGrp="1" noChangeArrowheads="1"/>
          </p:cNvSpPr>
          <p:nvPr>
            <p:ph idx="1"/>
          </p:nvPr>
        </p:nvSpPr>
        <p:spPr bwMode="auto">
          <a:xfrm>
            <a:off x="250826" y="897564"/>
            <a:ext cx="8642350" cy="3768329"/>
          </a:xfrm>
          <a:prstGeom prst="rect">
            <a:avLst/>
          </a:prstGeom>
          <a:noFill/>
          <a:ln>
            <a:noFill/>
          </a:ln>
        </p:spPr>
        <p:txBody>
          <a:bodyPr/>
          <a:lstStyle>
            <a:lvl1pPr>
              <a:defRPr>
                <a:latin typeface="宋体" panose="02010600030101010101" pitchFamily="2" charset="-122"/>
                <a:ea typeface="宋体" panose="02010600030101010101" pitchFamily="2" charset="-122"/>
                <a:cs typeface="Calibri" panose="020F0502020204030204" pitchFamily="34" charset="0"/>
              </a:defRPr>
            </a:lvl1pPr>
            <a:lvl2pPr>
              <a:defRPr>
                <a:latin typeface="宋体" panose="02010600030101010101" pitchFamily="2" charset="-122"/>
                <a:ea typeface="宋体" panose="02010600030101010101" pitchFamily="2" charset="-122"/>
                <a:cs typeface="Times New Roman" panose="02020603050405020304" pitchFamily="18" charset="0"/>
              </a:defRPr>
            </a:lvl2pPr>
            <a:lvl3pPr>
              <a:defRPr>
                <a:latin typeface="宋体" panose="02010600030101010101" pitchFamily="2" charset="-122"/>
                <a:ea typeface="宋体" panose="02010600030101010101" pitchFamily="2" charset="-122"/>
                <a:cs typeface="Calibri" panose="020F0502020204030204" pitchFamily="34" charset="0"/>
              </a:defRPr>
            </a:lvl3pPr>
            <a:lvl4pPr>
              <a:defRPr>
                <a:latin typeface="宋体" panose="02010600030101010101" pitchFamily="2" charset="-122"/>
                <a:ea typeface="宋体" panose="02010600030101010101" pitchFamily="2" charset="-122"/>
                <a:cs typeface="Calibri" panose="020F0502020204030204" pitchFamily="34" charset="0"/>
              </a:defRPr>
            </a:lvl4pPr>
            <a:lvl5pPr>
              <a:defRPr>
                <a:latin typeface="宋体" panose="02010600030101010101" pitchFamily="2" charset="-122"/>
                <a:ea typeface="宋体" panose="02010600030101010101" pitchFamily="2" charset="-122"/>
                <a:cs typeface="Calibri" panose="020F050202020403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1995686"/>
            <a:ext cx="8229600" cy="85725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0"/>
            <a:ext cx="9217024"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628651" y="4767264"/>
            <a:ext cx="2057400" cy="273844"/>
          </a:xfrm>
          <a:prstGeom prst="rect">
            <a:avLst/>
          </a:prstGeom>
        </p:spPr>
        <p:txBody>
          <a:bodyPr/>
          <a:lstStyle/>
          <a:p>
            <a:endParaRPr lang="zh-CN" altLang="en-US"/>
          </a:p>
        </p:txBody>
      </p:sp>
      <p:sp>
        <p:nvSpPr>
          <p:cNvPr id="5" name="Footer Placeholder 4"/>
          <p:cNvSpPr>
            <a:spLocks noGrp="1"/>
          </p:cNvSpPr>
          <p:nvPr>
            <p:ph type="ftr" sz="quarter" idx="11"/>
          </p:nvPr>
        </p:nvSpPr>
        <p:spPr>
          <a:xfrm>
            <a:off x="3028951" y="4767264"/>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1" y="4767264"/>
            <a:ext cx="2057400" cy="273844"/>
          </a:xfrm>
          <a:prstGeom prst="rect">
            <a:avLst/>
          </a:prstGeom>
        </p:spPr>
        <p:txBody>
          <a:bodyPr/>
          <a:lstStyle/>
          <a:p>
            <a:fld id="{20D4203D-160F-4E96-9700-F8DFCE0CA297}" type="slidenum">
              <a:rPr lang="zh-CN" altLang="en-US" smtClean="0"/>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a:spLocks noChangeArrowheads="1"/>
          </p:cNvSpPr>
          <p:nvPr/>
        </p:nvSpPr>
        <p:spPr bwMode="auto">
          <a:xfrm>
            <a:off x="0" y="1476375"/>
            <a:ext cx="9142810" cy="1626394"/>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buFontTx/>
              <a:buNone/>
              <a:defRPr/>
            </a:pPr>
            <a:endParaRPr lang="zh-CN" altLang="en-US" sz="715" dirty="0">
              <a:solidFill>
                <a:schemeClr val="bg1"/>
              </a:solidFill>
              <a:latin typeface="Calibri" panose="020F0502020204030204"/>
              <a:cs typeface="宋体" panose="02010600030101010101" pitchFamily="2" charset="-122"/>
            </a:endParaRPr>
          </a:p>
        </p:txBody>
      </p:sp>
      <p:sp>
        <p:nvSpPr>
          <p:cNvPr id="15" name="标题 14"/>
          <p:cNvSpPr>
            <a:spLocks noGrp="1"/>
          </p:cNvSpPr>
          <p:nvPr>
            <p:ph type="title"/>
          </p:nvPr>
        </p:nvSpPr>
        <p:spPr>
          <a:xfrm>
            <a:off x="4178105" y="2029612"/>
            <a:ext cx="4683967" cy="519113"/>
          </a:xfrm>
        </p:spPr>
        <p:txBody>
          <a:bodyPr/>
          <a:lstStyle>
            <a:lvl1pPr algn="ctr">
              <a:defRPr sz="2700" b="1" baseline="0">
                <a:solidFill>
                  <a:schemeClr val="bg1"/>
                </a:solidFill>
                <a:latin typeface="Times New Roman" panose="02020603050405020304" pitchFamily="18" charset="0"/>
              </a:defRPr>
            </a:lvl1pPr>
          </a:lstStyle>
          <a:p>
            <a:r>
              <a:rPr lang="zh-CN" altLang="en-US" noProof="1"/>
              <a:t>单击此处编辑母版标题样式</a:t>
            </a:r>
            <a:endParaRPr lang="zh-CN" altLang="en-US" noProof="1"/>
          </a:p>
        </p:txBody>
      </p:sp>
      <p:sp>
        <p:nvSpPr>
          <p:cNvPr id="4" name="日期占位符 29"/>
          <p:cNvSpPr>
            <a:spLocks noGrp="1"/>
          </p:cNvSpPr>
          <p:nvPr>
            <p:ph type="dt" sz="half" idx="10"/>
          </p:nvPr>
        </p:nvSpPr>
        <p:spPr>
          <a:xfrm>
            <a:off x="5497116" y="2744391"/>
            <a:ext cx="1503759" cy="273844"/>
          </a:xfrm>
        </p:spPr>
        <p:txBody>
          <a:bodyPr/>
          <a:lstStyle>
            <a:lvl1pPr algn="r">
              <a:defRPr sz="1800" b="1">
                <a:solidFill>
                  <a:schemeClr val="bg1"/>
                </a:solidFill>
                <a:latin typeface="微软雅黑" panose="020B0503020204020204" pitchFamily="34" charset="-122"/>
                <a:ea typeface="微软雅黑" panose="020B0503020204020204" pitchFamily="34" charset="-122"/>
              </a:defRPr>
            </a:lvl1pPr>
          </a:lstStyle>
          <a:p>
            <a:pPr>
              <a:defRPr/>
            </a:pPr>
            <a:fld id="{C5EFD6F6-2F20-4B1A-A667-B95C1338A7FC}" type="datetime5">
              <a:rPr lang="zh-CN" altLang="en-US"/>
            </a:fld>
            <a:endParaRPr lang="zh-CN" altLang="en-US" dirty="0"/>
          </a:p>
        </p:txBody>
      </p:sp>
      <p:sp>
        <p:nvSpPr>
          <p:cNvPr id="5" name="页脚占位符 1"/>
          <p:cNvSpPr>
            <a:spLocks noGrp="1"/>
          </p:cNvSpPr>
          <p:nvPr>
            <p:ph type="ftr" sz="quarter" idx="11"/>
          </p:nvPr>
        </p:nvSpPr>
        <p:spPr/>
        <p:txBody>
          <a:bodyPr/>
          <a:lstStyle>
            <a:lvl1pPr>
              <a:defRPr/>
            </a:lvl1pPr>
          </a:lstStyle>
          <a:p>
            <a:pPr>
              <a:defRPr/>
            </a:pPr>
            <a:endParaRPr lang="zh-CN" altLang="en-US"/>
          </a:p>
        </p:txBody>
      </p:sp>
      <p:sp>
        <p:nvSpPr>
          <p:cNvPr id="6" name="灯片编号占位符 2"/>
          <p:cNvSpPr>
            <a:spLocks noGrp="1"/>
          </p:cNvSpPr>
          <p:nvPr>
            <p:ph type="sldNum" sz="quarter" idx="12"/>
          </p:nvPr>
        </p:nvSpPr>
        <p:spPr/>
        <p:txBody>
          <a:bodyPr/>
          <a:lstStyle>
            <a:lvl1pPr>
              <a:defRPr/>
            </a:lvl1pPr>
          </a:lstStyle>
          <a:p>
            <a:fld id="{858CD63E-90B4-4137-BE3E-A082E383778B}" type="slidenum">
              <a:rPr lang="zh-CN" altLang="en-US"/>
            </a:fld>
            <a:endParaRPr lang="zh-CN" altLang="en-US"/>
          </a:p>
        </p:txBody>
      </p:sp>
    </p:spTree>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5" name="Rectangle 12"/>
          <p:cNvSpPr>
            <a:spLocks noChangeArrowheads="1"/>
          </p:cNvSpPr>
          <p:nvPr/>
        </p:nvSpPr>
        <p:spPr bwMode="auto">
          <a:xfrm>
            <a:off x="7453313" y="4794648"/>
            <a:ext cx="428625"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750">
                <a:solidFill>
                  <a:srgbClr val="7F7F7F"/>
                </a:solidFill>
                <a:latin typeface="Arial" panose="020B0604020202020204" pitchFamily="34" charset="0"/>
              </a:rPr>
              <a:t> </a:t>
            </a:r>
            <a:fld id="{60AB1787-2FB0-4C6A-B98A-30C644A6BEF9}" type="slidenum">
              <a:rPr lang="en-US" altLang="zh-CN" sz="750">
                <a:latin typeface="Arial" panose="020B0604020202020204" pitchFamily="34" charset="0"/>
              </a:rPr>
            </a:fld>
            <a:endParaRPr lang="en-US" altLang="zh-CN" sz="750">
              <a:latin typeface="Arial" panose="020B0604020202020204" pitchFamily="34" charset="0"/>
              <a:cs typeface="Arial" panose="020B0604020202020204" pitchFamily="34" charset="0"/>
            </a:endParaRPr>
          </a:p>
        </p:txBody>
      </p:sp>
      <p:cxnSp>
        <p:nvCxnSpPr>
          <p:cNvPr id="6" name="直接连接符 19"/>
          <p:cNvCxnSpPr>
            <a:stCxn id="6" idx="3"/>
          </p:cNvCxnSpPr>
          <p:nvPr/>
        </p:nvCxnSpPr>
        <p:spPr>
          <a:xfrm>
            <a:off x="7881938" y="4881563"/>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p:cNvCxnSpPr>
            <a:stCxn id="6" idx="3"/>
          </p:cNvCxnSpPr>
          <p:nvPr/>
        </p:nvCxnSpPr>
        <p:spPr>
          <a:xfrm flipV="1">
            <a:off x="2789635" y="4881563"/>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p:nvSpPr>
        <p:spPr bwMode="auto">
          <a:xfrm>
            <a:off x="184548" y="686991"/>
            <a:ext cx="7197328" cy="3452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sp>
        <p:nvSpPr>
          <p:cNvPr id="9" name="AutoShape 23"/>
          <p:cNvSpPr>
            <a:spLocks noChangeArrowheads="1"/>
          </p:cNvSpPr>
          <p:nvPr/>
        </p:nvSpPr>
        <p:spPr bwMode="auto">
          <a:xfrm>
            <a:off x="7381875" y="686991"/>
            <a:ext cx="1491854" cy="3452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cxnSp>
        <p:nvCxnSpPr>
          <p:cNvPr id="10" name="直接连接符 9"/>
          <p:cNvCxnSpPr>
            <a:stCxn id="6" idx="3"/>
          </p:cNvCxnSpPr>
          <p:nvPr/>
        </p:nvCxnSpPr>
        <p:spPr>
          <a:xfrm>
            <a:off x="1788319" y="4786313"/>
            <a:ext cx="0" cy="20716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hasCustomPrompt="1"/>
          </p:nvPr>
        </p:nvSpPr>
        <p:spPr>
          <a:xfrm>
            <a:off x="317865" y="1315256"/>
            <a:ext cx="8330701" cy="3254791"/>
          </a:xfrm>
        </p:spPr>
        <p:txBody>
          <a:bodyPr>
            <a:noAutofit/>
          </a:bodyPr>
          <a:lstStyle>
            <a:lvl1pPr marL="271780" indent="-271780">
              <a:lnSpc>
                <a:spcPct val="150000"/>
              </a:lnSpc>
              <a:spcBef>
                <a:spcPts val="750"/>
              </a:spcBef>
              <a:buClr>
                <a:srgbClr val="032089"/>
              </a:buClr>
              <a:buFont typeface="Wingdings" panose="05000000000000000000" pitchFamily="2" charset="2"/>
              <a:buChar char="Ø"/>
              <a:defRPr sz="135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1750" b="0">
                <a:latin typeface="微软雅黑" panose="020B0503020204020204" pitchFamily="34" charset="-122"/>
                <a:ea typeface="微软雅黑" panose="020B0503020204020204" pitchFamily="34" charset="-122"/>
              </a:defRPr>
            </a:lvl2pPr>
            <a:lvl3pPr>
              <a:defRPr sz="1430" b="0">
                <a:latin typeface="微软雅黑" panose="020B0503020204020204" pitchFamily="34" charset="-122"/>
                <a:ea typeface="微软雅黑" panose="020B0503020204020204" pitchFamily="34" charset="-122"/>
              </a:defRPr>
            </a:lvl3pPr>
            <a:lvl4pPr>
              <a:defRPr sz="1430" b="0">
                <a:latin typeface="微软雅黑" panose="020B0503020204020204" pitchFamily="34" charset="-122"/>
                <a:ea typeface="微软雅黑" panose="020B0503020204020204" pitchFamily="34" charset="-122"/>
              </a:defRPr>
            </a:lvl4pPr>
            <a:lvl5pPr>
              <a:defRPr sz="1430" b="0">
                <a:latin typeface="微软雅黑" panose="020B0503020204020204" pitchFamily="34" charset="-122"/>
                <a:ea typeface="微软雅黑" panose="020B0503020204020204" pitchFamily="34" charset="-122"/>
              </a:defRPr>
            </a:lvl5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p:txBody>
      </p:sp>
      <p:sp>
        <p:nvSpPr>
          <p:cNvPr id="2" name="标题 1"/>
          <p:cNvSpPr>
            <a:spLocks noGrp="1"/>
          </p:cNvSpPr>
          <p:nvPr>
            <p:ph type="title"/>
          </p:nvPr>
        </p:nvSpPr>
        <p:spPr>
          <a:xfrm>
            <a:off x="191157" y="269309"/>
            <a:ext cx="8229601" cy="396132"/>
          </a:xfrm>
        </p:spPr>
        <p:txBody>
          <a:bodyPr/>
          <a:lstStyle>
            <a:lvl1pPr>
              <a:defRPr sz="18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noProof="1"/>
              <a:t>单击此处编辑母版标题样式</a:t>
            </a:r>
            <a:endParaRPr lang="zh-CN" altLang="en-US" noProof="1"/>
          </a:p>
        </p:txBody>
      </p:sp>
      <p:sp>
        <p:nvSpPr>
          <p:cNvPr id="14" name="内容占位符 2"/>
          <p:cNvSpPr>
            <a:spLocks noGrp="1"/>
          </p:cNvSpPr>
          <p:nvPr>
            <p:ph idx="10" hasCustomPrompt="1"/>
          </p:nvPr>
        </p:nvSpPr>
        <p:spPr>
          <a:xfrm>
            <a:off x="317865" y="854235"/>
            <a:ext cx="8330701" cy="319852"/>
          </a:xfrm>
          <a:noFill/>
          <a:ln>
            <a:noFill/>
          </a:ln>
        </p:spPr>
        <p:txBody>
          <a:bodyPr anchor="ctr">
            <a:noAutofit/>
          </a:bodyPr>
          <a:lstStyle>
            <a:lvl1pPr marL="0" indent="0">
              <a:buNone/>
              <a:defRPr lang="zh-CN" altLang="en-US" sz="15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noProof="1"/>
              <a:t>编辑母版文本样式</a:t>
            </a:r>
            <a:endParaRPr lang="zh-CN" altLang="en-US" noProof="1"/>
          </a:p>
        </p:txBody>
      </p:sp>
      <p:sp>
        <p:nvSpPr>
          <p:cNvPr id="11" name="日期占位符 2"/>
          <p:cNvSpPr>
            <a:spLocks noGrp="1"/>
          </p:cNvSpPr>
          <p:nvPr>
            <p:ph type="dt" sz="half" idx="11"/>
          </p:nvPr>
        </p:nvSpPr>
        <p:spPr/>
        <p:txBody>
          <a:bodyPr/>
          <a:lstStyle>
            <a:lvl1pPr>
              <a:defRPr/>
            </a:lvl1pPr>
          </a:lstStyle>
          <a:p>
            <a:pPr>
              <a:defRPr/>
            </a:pPr>
            <a:fld id="{961F0FCB-3C9B-43AF-9122-66CB9AF9BE1F}" type="datetimeFigureOut">
              <a:rPr lang="zh-CN" altLang="en-US"/>
            </a:fld>
            <a:endParaRPr lang="zh-CN" altLang="en-US"/>
          </a:p>
        </p:txBody>
      </p:sp>
      <p:sp>
        <p:nvSpPr>
          <p:cNvPr id="12" name="页脚占位符 4"/>
          <p:cNvSpPr>
            <a:spLocks noGrp="1"/>
          </p:cNvSpPr>
          <p:nvPr>
            <p:ph type="ftr" sz="quarter" idx="12"/>
          </p:nvPr>
        </p:nvSpPr>
        <p:spPr/>
        <p:txBody>
          <a:bodyPr/>
          <a:lstStyle>
            <a:lvl1pPr>
              <a:defRPr/>
            </a:lvl1pPr>
          </a:lstStyle>
          <a:p>
            <a:pPr>
              <a:defRPr/>
            </a:pPr>
            <a:endParaRPr lang="zh-CN" altLang="en-US"/>
          </a:p>
        </p:txBody>
      </p:sp>
      <p:sp>
        <p:nvSpPr>
          <p:cNvPr id="13" name="灯片编号占位符 5"/>
          <p:cNvSpPr>
            <a:spLocks noGrp="1"/>
          </p:cNvSpPr>
          <p:nvPr>
            <p:ph type="sldNum" sz="quarter" idx="13"/>
          </p:nvPr>
        </p:nvSpPr>
        <p:spPr/>
        <p:txBody>
          <a:bodyPr/>
          <a:lstStyle>
            <a:lvl1pPr>
              <a:defRPr/>
            </a:lvl1pPr>
          </a:lstStyle>
          <a:p>
            <a:fld id="{791A760A-A8F5-4109-B3A7-90E0284994A6}" type="slidenum">
              <a:rPr lang="zh-CN" altLang="en-US"/>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Rectangle 12"/>
          <p:cNvSpPr>
            <a:spLocks noChangeArrowheads="1"/>
          </p:cNvSpPr>
          <p:nvPr/>
        </p:nvSpPr>
        <p:spPr bwMode="auto">
          <a:xfrm>
            <a:off x="7453313" y="4794648"/>
            <a:ext cx="428625"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750">
                <a:solidFill>
                  <a:srgbClr val="7F7F7F"/>
                </a:solidFill>
                <a:latin typeface="Arial" panose="020B0604020202020204" pitchFamily="34" charset="0"/>
              </a:rPr>
              <a:t> </a:t>
            </a:r>
            <a:fld id="{69AB6661-0E74-4BEC-A242-46590437B53C}" type="slidenum">
              <a:rPr lang="en-US" altLang="zh-CN" sz="750">
                <a:latin typeface="Arial" panose="020B0604020202020204" pitchFamily="34" charset="0"/>
              </a:rPr>
            </a:fld>
            <a:endParaRPr lang="en-US" altLang="zh-CN" sz="750">
              <a:latin typeface="Arial" panose="020B0604020202020204" pitchFamily="34" charset="0"/>
              <a:cs typeface="Arial" panose="020B0604020202020204" pitchFamily="34" charset="0"/>
            </a:endParaRPr>
          </a:p>
        </p:txBody>
      </p:sp>
      <p:cxnSp>
        <p:nvCxnSpPr>
          <p:cNvPr id="6" name="直接连接符 19"/>
          <p:cNvCxnSpPr>
            <a:stCxn id="6" idx="3"/>
          </p:cNvCxnSpPr>
          <p:nvPr/>
        </p:nvCxnSpPr>
        <p:spPr>
          <a:xfrm>
            <a:off x="7881938" y="4881563"/>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p:cNvCxnSpPr>
            <a:stCxn id="6" idx="3"/>
          </p:cNvCxnSpPr>
          <p:nvPr/>
        </p:nvCxnSpPr>
        <p:spPr>
          <a:xfrm flipV="1">
            <a:off x="2789635" y="4881563"/>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p:nvSpPr>
        <p:spPr bwMode="auto">
          <a:xfrm>
            <a:off x="184548" y="686991"/>
            <a:ext cx="7197328" cy="3452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sp>
        <p:nvSpPr>
          <p:cNvPr id="9" name="AutoShape 23"/>
          <p:cNvSpPr>
            <a:spLocks noChangeArrowheads="1"/>
          </p:cNvSpPr>
          <p:nvPr/>
        </p:nvSpPr>
        <p:spPr bwMode="auto">
          <a:xfrm>
            <a:off x="7381875" y="686991"/>
            <a:ext cx="1491854" cy="3452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5"/>
          </a:p>
        </p:txBody>
      </p:sp>
      <p:cxnSp>
        <p:nvCxnSpPr>
          <p:cNvPr id="10" name="直接连接符 9"/>
          <p:cNvCxnSpPr>
            <a:stCxn id="6" idx="3"/>
          </p:cNvCxnSpPr>
          <p:nvPr/>
        </p:nvCxnSpPr>
        <p:spPr>
          <a:xfrm>
            <a:off x="1788319" y="4786313"/>
            <a:ext cx="0" cy="20716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hasCustomPrompt="1"/>
          </p:nvPr>
        </p:nvSpPr>
        <p:spPr>
          <a:xfrm>
            <a:off x="317865" y="1316002"/>
            <a:ext cx="8330701" cy="3276923"/>
          </a:xfrm>
        </p:spPr>
        <p:txBody>
          <a:bodyPr>
            <a:noAutofit/>
          </a:bodyPr>
          <a:lstStyle>
            <a:lvl1pPr marL="271780" indent="-271780">
              <a:lnSpc>
                <a:spcPct val="150000"/>
              </a:lnSpc>
              <a:spcBef>
                <a:spcPts val="750"/>
              </a:spcBef>
              <a:buClr>
                <a:srgbClr val="032089"/>
              </a:buClr>
              <a:buFont typeface="Wingdings" panose="05000000000000000000" pitchFamily="2" charset="2"/>
              <a:buChar char="Ø"/>
              <a:defRPr sz="135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1750" b="0">
                <a:latin typeface="微软雅黑" panose="020B0503020204020204" pitchFamily="34" charset="-122"/>
                <a:ea typeface="微软雅黑" panose="020B0503020204020204" pitchFamily="34" charset="-122"/>
              </a:defRPr>
            </a:lvl2pPr>
            <a:lvl3pPr>
              <a:defRPr sz="1430" b="0">
                <a:latin typeface="微软雅黑" panose="020B0503020204020204" pitchFamily="34" charset="-122"/>
                <a:ea typeface="微软雅黑" panose="020B0503020204020204" pitchFamily="34" charset="-122"/>
              </a:defRPr>
            </a:lvl3pPr>
            <a:lvl4pPr>
              <a:defRPr sz="1430" b="0">
                <a:latin typeface="微软雅黑" panose="020B0503020204020204" pitchFamily="34" charset="-122"/>
                <a:ea typeface="微软雅黑" panose="020B0503020204020204" pitchFamily="34" charset="-122"/>
              </a:defRPr>
            </a:lvl4pPr>
            <a:lvl5pPr>
              <a:defRPr sz="1430" b="0">
                <a:latin typeface="微软雅黑" panose="020B0503020204020204" pitchFamily="34" charset="-122"/>
                <a:ea typeface="微软雅黑" panose="020B0503020204020204" pitchFamily="34" charset="-122"/>
              </a:defRPr>
            </a:lvl5pPr>
          </a:lstStyle>
          <a:p>
            <a:pPr lvl="0"/>
            <a:r>
              <a:rPr lang="zh-CN" altLang="en-US" noProof="1"/>
              <a:t>编辑母版文本样式</a:t>
            </a:r>
            <a:endParaRPr lang="zh-CN" altLang="en-US" noProof="1"/>
          </a:p>
          <a:p>
            <a:pPr lvl="1"/>
            <a:r>
              <a:rPr lang="zh-CN" altLang="en-US" noProof="1"/>
              <a:t>第二级</a:t>
            </a:r>
            <a:endParaRPr lang="zh-CN" altLang="en-US" noProof="1"/>
          </a:p>
        </p:txBody>
      </p:sp>
      <p:sp>
        <p:nvSpPr>
          <p:cNvPr id="2" name="标题 1"/>
          <p:cNvSpPr>
            <a:spLocks noGrp="1"/>
          </p:cNvSpPr>
          <p:nvPr>
            <p:ph type="title"/>
          </p:nvPr>
        </p:nvSpPr>
        <p:spPr>
          <a:xfrm>
            <a:off x="191157" y="269309"/>
            <a:ext cx="8229601" cy="396132"/>
          </a:xfrm>
        </p:spPr>
        <p:txBody>
          <a:bodyPr/>
          <a:lstStyle>
            <a:lvl1pPr>
              <a:defRPr sz="18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noProof="1"/>
              <a:t>单击此处编辑母版标题样式</a:t>
            </a:r>
            <a:endParaRPr lang="zh-CN" altLang="en-US" noProof="1"/>
          </a:p>
        </p:txBody>
      </p:sp>
      <p:sp>
        <p:nvSpPr>
          <p:cNvPr id="14" name="内容占位符 2"/>
          <p:cNvSpPr>
            <a:spLocks noGrp="1"/>
          </p:cNvSpPr>
          <p:nvPr>
            <p:ph idx="10" hasCustomPrompt="1"/>
          </p:nvPr>
        </p:nvSpPr>
        <p:spPr>
          <a:xfrm>
            <a:off x="317865" y="854235"/>
            <a:ext cx="8330701" cy="319852"/>
          </a:xfrm>
          <a:noFill/>
          <a:ln>
            <a:noFill/>
          </a:ln>
        </p:spPr>
        <p:txBody>
          <a:bodyPr anchor="ctr">
            <a:noAutofit/>
          </a:bodyPr>
          <a:lstStyle>
            <a:lvl1pPr marL="0" indent="0">
              <a:buNone/>
              <a:defRPr lang="zh-CN" altLang="en-US" sz="15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noProof="1"/>
              <a:t>编辑母版文本样式</a:t>
            </a:r>
            <a:endParaRPr lang="zh-CN" altLang="en-US" noProof="1"/>
          </a:p>
        </p:txBody>
      </p:sp>
      <p:sp>
        <p:nvSpPr>
          <p:cNvPr id="11" name="日期占位符 2"/>
          <p:cNvSpPr>
            <a:spLocks noGrp="1"/>
          </p:cNvSpPr>
          <p:nvPr>
            <p:ph type="dt" sz="half" idx="11"/>
          </p:nvPr>
        </p:nvSpPr>
        <p:spPr/>
        <p:txBody>
          <a:bodyPr/>
          <a:lstStyle>
            <a:lvl1pPr>
              <a:defRPr/>
            </a:lvl1pPr>
          </a:lstStyle>
          <a:p>
            <a:pPr>
              <a:defRPr/>
            </a:pPr>
            <a:fld id="{961F0FCB-3C9B-43AF-9122-66CB9AF9BE1F}" type="datetimeFigureOut">
              <a:rPr lang="zh-CN" altLang="en-US"/>
            </a:fld>
            <a:endParaRPr lang="zh-CN" altLang="en-US"/>
          </a:p>
        </p:txBody>
      </p:sp>
      <p:sp>
        <p:nvSpPr>
          <p:cNvPr id="12" name="页脚占位符 4"/>
          <p:cNvSpPr>
            <a:spLocks noGrp="1"/>
          </p:cNvSpPr>
          <p:nvPr>
            <p:ph type="ftr" sz="quarter" idx="12"/>
          </p:nvPr>
        </p:nvSpPr>
        <p:spPr/>
        <p:txBody>
          <a:bodyPr/>
          <a:lstStyle>
            <a:lvl1pPr>
              <a:defRPr/>
            </a:lvl1pPr>
          </a:lstStyle>
          <a:p>
            <a:pPr>
              <a:defRPr/>
            </a:pPr>
            <a:endParaRPr lang="zh-CN" altLang="en-US"/>
          </a:p>
        </p:txBody>
      </p:sp>
      <p:sp>
        <p:nvSpPr>
          <p:cNvPr id="13" name="灯片编号占位符 5"/>
          <p:cNvSpPr>
            <a:spLocks noGrp="1"/>
          </p:cNvSpPr>
          <p:nvPr>
            <p:ph type="sldNum" sz="quarter" idx="13"/>
          </p:nvPr>
        </p:nvSpPr>
        <p:spPr/>
        <p:txBody>
          <a:bodyPr/>
          <a:lstStyle>
            <a:lvl1pPr>
              <a:defRPr/>
            </a:lvl1pPr>
          </a:lstStyle>
          <a:p>
            <a:fld id="{B22652B3-2E09-4BBA-A0D6-24503131B011}" type="slidenum">
              <a:rPr lang="zh-CN" altLang="en-US"/>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a:defRPr/>
            </a:pPr>
            <a:fld id="{961F0FCB-3C9B-43AF-9122-66CB9AF9BE1F}" type="datetimeFigureOut">
              <a:rPr lang="zh-CN" altLang="en-US" smtClean="0"/>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fld id="{BD211C93-5505-452B-8265-D50E35693F6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6" Type="http://schemas.openxmlformats.org/officeDocument/2006/relationships/theme" Target="../theme/theme3.xml"/><Relationship Id="rId25" Type="http://schemas.openxmlformats.org/officeDocument/2006/relationships/slideLayout" Target="../slideLayouts/slideLayout34.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0" Type="http://schemas.openxmlformats.org/officeDocument/2006/relationships/slideLayout" Target="../slideLayouts/slideLayout29.xml"/><Relationship Id="rId2" Type="http://schemas.openxmlformats.org/officeDocument/2006/relationships/slideLayout" Target="../slideLayouts/slideLayout11.xml"/><Relationship Id="rId19" Type="http://schemas.openxmlformats.org/officeDocument/2006/relationships/slideLayout" Target="../slideLayouts/slideLayout28.xml"/><Relationship Id="rId18" Type="http://schemas.openxmlformats.org/officeDocument/2006/relationships/slideLayout" Target="../slideLayouts/slideLayout27.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文本框 1"/>
          <p:cNvSpPr txBox="1"/>
          <p:nvPr userDrawn="1"/>
        </p:nvSpPr>
        <p:spPr>
          <a:xfrm>
            <a:off x="8460432" y="4803998"/>
            <a:ext cx="576064" cy="307777"/>
          </a:xfrm>
          <a:prstGeom prst="rect">
            <a:avLst/>
          </a:prstGeom>
          <a:noFill/>
        </p:spPr>
        <p:txBody>
          <a:bodyPr wrap="square" rtlCol="0">
            <a:spAutoFit/>
          </a:bodyPr>
          <a:lstStyle/>
          <a:p>
            <a:pPr algn="r"/>
            <a:fld id="{0C913308-F349-4B6D-A68A-DD1791B4A57B}" type="slidenum">
              <a:rPr lang="zh-CN" altLang="en-US" b="1" smtClean="0">
                <a:latin typeface="Times New Roman" panose="02020603050405020304" pitchFamily="18" charset="0"/>
                <a:cs typeface="Times New Roman" panose="02020603050405020304" pitchFamily="18" charset="0"/>
              </a:rPr>
            </a:fld>
            <a:endParaRPr lang="zh-CN" altLang="en-US" b="1" dirty="0">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fade/>
  </p:transition>
  <p:hf hdr="0" ftr="0" dt="0"/>
  <p:txStyles>
    <p:titleStyle>
      <a:lvl1pPr algn="ctr" rtl="0" eaLnBrk="0" fontAlgn="base" hangingPunct="0">
        <a:spcBef>
          <a:spcPct val="0"/>
        </a:spcBef>
        <a:spcAft>
          <a:spcPct val="0"/>
        </a:spcAft>
        <a:defRPr sz="4400">
          <a:solidFill>
            <a:schemeClr val="tx2"/>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191691" y="146447"/>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nvPr>
        </p:nvSpPr>
        <p:spPr bwMode="auto">
          <a:xfrm>
            <a:off x="316706" y="890588"/>
            <a:ext cx="822960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endParaRPr lang="zh-CN" altLang="en-US"/>
          </a:p>
        </p:txBody>
      </p:sp>
      <p:sp>
        <p:nvSpPr>
          <p:cNvPr id="8" name="日期占位符 7"/>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fontAlgn="auto">
              <a:spcBef>
                <a:spcPts val="0"/>
              </a:spcBef>
              <a:spcAft>
                <a:spcPts val="0"/>
              </a:spcAft>
              <a:buFontTx/>
              <a:buNone/>
              <a:defRPr sz="900">
                <a:solidFill>
                  <a:schemeClr val="tx1">
                    <a:tint val="75000"/>
                  </a:schemeClr>
                </a:solidFill>
                <a:latin typeface="+mn-lt"/>
                <a:ea typeface="+mn-ea"/>
              </a:defRPr>
            </a:lvl1pPr>
          </a:lstStyle>
          <a:p>
            <a:pPr>
              <a:defRPr/>
            </a:pPr>
            <a:fld id="{961F0FCB-3C9B-43AF-9122-66CB9AF9BE1F}" type="datetimeFigureOut">
              <a:rPr lang="zh-CN" altLang="en-US"/>
            </a:fld>
            <a:endParaRPr lang="zh-CN" altLang="en-US"/>
          </a:p>
        </p:txBody>
      </p:sp>
      <p:sp>
        <p:nvSpPr>
          <p:cNvPr id="13" name="页脚占位符 12"/>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fontAlgn="auto">
              <a:spcBef>
                <a:spcPts val="0"/>
              </a:spcBef>
              <a:spcAft>
                <a:spcPts val="0"/>
              </a:spcAft>
              <a:buFontTx/>
              <a:buNone/>
              <a:defRPr sz="900">
                <a:solidFill>
                  <a:schemeClr val="tx1">
                    <a:tint val="75000"/>
                  </a:schemeClr>
                </a:solidFill>
                <a:latin typeface="+mn-lt"/>
                <a:ea typeface="+mn-ea"/>
              </a:defRPr>
            </a:lvl1pPr>
          </a:lstStyle>
          <a:p>
            <a:pPr>
              <a:defRPr/>
            </a:pPr>
            <a:endParaRPr lang="zh-CN" altLang="en-US"/>
          </a:p>
        </p:txBody>
      </p:sp>
      <p:sp>
        <p:nvSpPr>
          <p:cNvPr id="14" name="灯片编号占位符 13"/>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noProof="1" dirty="0">
                <a:solidFill>
                  <a:srgbClr val="898989"/>
                </a:solidFill>
              </a:defRPr>
            </a:lvl1pPr>
          </a:lstStyle>
          <a:p>
            <a:fld id="{BD211C93-5505-452B-8265-D50E35693F6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txStyles>
    <p:titleStyle>
      <a:lvl1pPr algn="l" rtl="0" eaLnBrk="1" fontAlgn="base" hangingPunct="1">
        <a:spcBef>
          <a:spcPct val="0"/>
        </a:spcBef>
        <a:spcAft>
          <a:spcPct val="0"/>
        </a:spcAft>
        <a:defRPr sz="1875">
          <a:solidFill>
            <a:schemeClr val="tx1"/>
          </a:solidFill>
          <a:latin typeface="+mj-lt"/>
          <a:ea typeface="微软雅黑" panose="020B0503020204020204" pitchFamily="34" charset="-122"/>
          <a:cs typeface="微软雅黑" panose="020B0503020204020204" pitchFamily="34" charset="-122"/>
        </a:defRPr>
      </a:lvl1pPr>
      <a:lvl2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363220"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6pPr>
      <a:lvl7pPr marL="725805"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7pPr>
      <a:lvl8pPr marL="1088390"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8pPr>
      <a:lvl9pPr marL="1450975" algn="l" rtl="0" eaLnBrk="1" fontAlgn="base" hangingPunct="1">
        <a:spcBef>
          <a:spcPct val="0"/>
        </a:spcBef>
        <a:spcAft>
          <a:spcPct val="0"/>
        </a:spcAft>
        <a:defRPr sz="1905">
          <a:solidFill>
            <a:schemeClr val="tx1"/>
          </a:solidFill>
          <a:latin typeface="Calibri" panose="020F0502020204030204" pitchFamily="34" charset="0"/>
          <a:ea typeface="黑体" panose="02010609060101010101" pitchFamily="49" charset="-122"/>
        </a:defRPr>
      </a:lvl9pPr>
    </p:titleStyle>
    <p:bodyStyle>
      <a:lvl1pPr marL="271780" indent="-271780" algn="l" rtl="0" eaLnBrk="1" fontAlgn="base" hangingPunct="1">
        <a:spcBef>
          <a:spcPct val="20000"/>
        </a:spcBef>
        <a:spcAft>
          <a:spcPct val="0"/>
        </a:spcAft>
        <a:buClr>
          <a:srgbClr val="000066"/>
        </a:buClr>
        <a:buFont typeface="Wingdings" panose="05000000000000000000" pitchFamily="2" charset="2"/>
        <a:buChar char="n"/>
        <a:defRPr sz="1575">
          <a:solidFill>
            <a:schemeClr val="tx1"/>
          </a:solidFill>
          <a:latin typeface="+mn-lt"/>
          <a:ea typeface="+mn-ea"/>
          <a:cs typeface="宋体" panose="02010600030101010101" pitchFamily="2" charset="-122"/>
        </a:defRPr>
      </a:lvl1pPr>
      <a:lvl2pPr marL="589280" indent="-226060" algn="l" rtl="0" eaLnBrk="1" fontAlgn="base" hangingPunct="1">
        <a:spcBef>
          <a:spcPct val="20000"/>
        </a:spcBef>
        <a:spcAft>
          <a:spcPct val="0"/>
        </a:spcAft>
        <a:buFont typeface="Arial" panose="020B0604020202020204" pitchFamily="34" charset="0"/>
        <a:buChar char="–"/>
        <a:defRPr sz="2175">
          <a:solidFill>
            <a:schemeClr val="tx1"/>
          </a:solidFill>
          <a:latin typeface="+mn-lt"/>
          <a:ea typeface="+mn-ea"/>
        </a:defRPr>
      </a:lvl2pPr>
      <a:lvl3pPr marL="906145" indent="-180975" algn="l" rtl="0" eaLnBrk="1" fontAlgn="base" hangingPunct="1">
        <a:spcBef>
          <a:spcPct val="20000"/>
        </a:spcBef>
        <a:spcAft>
          <a:spcPct val="0"/>
        </a:spcAft>
        <a:buFont typeface="Arial" panose="020B0604020202020204" pitchFamily="34" charset="0"/>
        <a:buChar char="•"/>
        <a:defRPr sz="1875">
          <a:solidFill>
            <a:schemeClr val="tx1"/>
          </a:solidFill>
          <a:latin typeface="+mn-lt"/>
          <a:ea typeface="+mn-ea"/>
        </a:defRPr>
      </a:lvl3pPr>
      <a:lvl4pPr marL="1269365" indent="-18097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defRPr>
      </a:lvl4pPr>
      <a:lvl5pPr marL="1632585" indent="-18097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defRPr>
      </a:lvl5pPr>
      <a:lvl6pPr marL="1995805"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6pPr>
      <a:lvl7pPr marL="2358390"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7pPr>
      <a:lvl8pPr marL="2721610"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8pPr>
      <a:lvl9pPr marL="3084195" indent="-181610" algn="l" rtl="0" eaLnBrk="1" fontAlgn="base" hangingPunct="1">
        <a:spcBef>
          <a:spcPct val="20000"/>
        </a:spcBef>
        <a:spcAft>
          <a:spcPct val="0"/>
        </a:spcAft>
        <a:buFont typeface="Arial" panose="020B0604020202020204" pitchFamily="34" charset="0"/>
        <a:buChar char="»"/>
        <a:defRPr sz="1585">
          <a:solidFill>
            <a:schemeClr val="tx1"/>
          </a:solidFill>
          <a:latin typeface="+mn-lt"/>
          <a:ea typeface="+mn-ea"/>
        </a:defRPr>
      </a:lvl9pPr>
    </p:bodyStyle>
    <p:otherStyle>
      <a:defPPr>
        <a:defRPr lang="zh-CN"/>
      </a:defPPr>
      <a:lvl1pPr marL="0" algn="l" defTabSz="725170" rtl="0" eaLnBrk="1" latinLnBrk="0" hangingPunct="1">
        <a:defRPr sz="1430" kern="1200">
          <a:solidFill>
            <a:schemeClr val="tx1"/>
          </a:solidFill>
          <a:latin typeface="+mn-lt"/>
          <a:ea typeface="+mn-ea"/>
          <a:cs typeface="+mn-cs"/>
        </a:defRPr>
      </a:lvl1pPr>
      <a:lvl2pPr marL="363220" algn="l" defTabSz="725170" rtl="0" eaLnBrk="1" latinLnBrk="0" hangingPunct="1">
        <a:defRPr sz="1430" kern="1200">
          <a:solidFill>
            <a:schemeClr val="tx1"/>
          </a:solidFill>
          <a:latin typeface="+mn-lt"/>
          <a:ea typeface="+mn-ea"/>
          <a:cs typeface="+mn-cs"/>
        </a:defRPr>
      </a:lvl2pPr>
      <a:lvl3pPr marL="725805" algn="l" defTabSz="725170" rtl="0" eaLnBrk="1" latinLnBrk="0" hangingPunct="1">
        <a:defRPr sz="1430" kern="1200">
          <a:solidFill>
            <a:schemeClr val="tx1"/>
          </a:solidFill>
          <a:latin typeface="+mn-lt"/>
          <a:ea typeface="+mn-ea"/>
          <a:cs typeface="+mn-cs"/>
        </a:defRPr>
      </a:lvl3pPr>
      <a:lvl4pPr marL="1088390" algn="l" defTabSz="725170" rtl="0" eaLnBrk="1" latinLnBrk="0" hangingPunct="1">
        <a:defRPr sz="1430" kern="1200">
          <a:solidFill>
            <a:schemeClr val="tx1"/>
          </a:solidFill>
          <a:latin typeface="+mn-lt"/>
          <a:ea typeface="+mn-ea"/>
          <a:cs typeface="+mn-cs"/>
        </a:defRPr>
      </a:lvl4pPr>
      <a:lvl5pPr marL="1450975" algn="l" defTabSz="725170" rtl="0" eaLnBrk="1" latinLnBrk="0" hangingPunct="1">
        <a:defRPr sz="1430" kern="1200">
          <a:solidFill>
            <a:schemeClr val="tx1"/>
          </a:solidFill>
          <a:latin typeface="+mn-lt"/>
          <a:ea typeface="+mn-ea"/>
          <a:cs typeface="+mn-cs"/>
        </a:defRPr>
      </a:lvl5pPr>
      <a:lvl6pPr marL="1814195" algn="l" defTabSz="725170" rtl="0" eaLnBrk="1" latinLnBrk="0" hangingPunct="1">
        <a:defRPr sz="1430" kern="1200">
          <a:solidFill>
            <a:schemeClr val="tx1"/>
          </a:solidFill>
          <a:latin typeface="+mn-lt"/>
          <a:ea typeface="+mn-ea"/>
          <a:cs typeface="+mn-cs"/>
        </a:defRPr>
      </a:lvl6pPr>
      <a:lvl7pPr marL="2176780" algn="l" defTabSz="725170" rtl="0" eaLnBrk="1" latinLnBrk="0" hangingPunct="1">
        <a:defRPr sz="1430" kern="1200">
          <a:solidFill>
            <a:schemeClr val="tx1"/>
          </a:solidFill>
          <a:latin typeface="+mn-lt"/>
          <a:ea typeface="+mn-ea"/>
          <a:cs typeface="+mn-cs"/>
        </a:defRPr>
      </a:lvl7pPr>
      <a:lvl8pPr marL="2540000" algn="l" defTabSz="725170" rtl="0" eaLnBrk="1" latinLnBrk="0" hangingPunct="1">
        <a:defRPr sz="1430" kern="1200">
          <a:solidFill>
            <a:schemeClr val="tx1"/>
          </a:solidFill>
          <a:latin typeface="+mn-lt"/>
          <a:ea typeface="+mn-ea"/>
          <a:cs typeface="+mn-cs"/>
        </a:defRPr>
      </a:lvl8pPr>
      <a:lvl9pPr marL="2902585" algn="l" defTabSz="725170" rtl="0" eaLnBrk="1" latinLnBrk="0" hangingPunct="1">
        <a:defRPr sz="143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fld>
            <a:endParaRPr lang="en-US" dirty="0"/>
          </a:p>
        </p:txBody>
      </p:sp>
      <p:sp>
        <p:nvSpPr>
          <p:cNvPr id="7" name="文本框 1"/>
          <p:cNvSpPr txBox="1"/>
          <p:nvPr userDrawn="1"/>
        </p:nvSpPr>
        <p:spPr>
          <a:xfrm>
            <a:off x="3238500" y="2228850"/>
            <a:ext cx="2667000" cy="210058"/>
          </a:xfrm>
          <a:prstGeom prst="rect">
            <a:avLst/>
          </a:prstGeom>
          <a:noFill/>
        </p:spPr>
        <p:txBody>
          <a:bodyPr wrap="square" rtlCol="0">
            <a:spAutoFit/>
          </a:bodyPr>
          <a:lstStyle/>
          <a:p>
            <a:r>
              <a:rPr lang="zh-CN" altLang="en-US" sz="225"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225"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225"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225"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45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450" dirty="0">
              <a:solidFill>
                <a:schemeClr val="bg1">
                  <a:alpha val="0"/>
                </a:schemeClr>
              </a:solidFill>
              <a:latin typeface="微软雅黑" panose="020B0503020204020204" pitchFamily="34" charset="-122"/>
              <a:ea typeface="微软雅黑" panose="020B0503020204020204" pitchFamily="34" charset="-122"/>
              <a:sym typeface="+mn-ea"/>
            </a:endParaRPr>
          </a:p>
        </p:txBody>
      </p:sp>
    </p:spTree>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txStyles>
    <p:titleStyle>
      <a:lvl1pPr algn="l" defTabSz="342900" rtl="0" eaLnBrk="1" latinLnBrk="0" hangingPunct="1">
        <a:spcBef>
          <a:spcPct val="0"/>
        </a:spcBef>
        <a:buNone/>
        <a:defRPr sz="2400" kern="1200" cap="none" baseline="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630" indent="-214630" algn="l" defTabSz="342900" rtl="0" eaLnBrk="1" latinLnBrk="0" hangingPunct="1">
        <a:spcBef>
          <a:spcPct val="20000"/>
        </a:spcBef>
        <a:spcAft>
          <a:spcPts val="450"/>
        </a:spcAft>
        <a:buClr>
          <a:schemeClr val="tx1"/>
        </a:buClr>
        <a:buSzPct val="100000"/>
        <a:buFont typeface="Arial" panose="020B0604020202020204"/>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530" indent="-214630" algn="l" defTabSz="342900" rtl="0" eaLnBrk="1" latinLnBrk="0" hangingPunct="1">
        <a:spcBef>
          <a:spcPct val="20000"/>
        </a:spcBef>
        <a:spcAft>
          <a:spcPts val="450"/>
        </a:spcAft>
        <a:buClr>
          <a:schemeClr val="tx1"/>
        </a:buClr>
        <a:buSzPct val="100000"/>
        <a:buFont typeface="Arial" panose="020B0604020202020204"/>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430" indent="-214630" algn="l" defTabSz="342900" rtl="0" eaLnBrk="1" latinLnBrk="0" hangingPunct="1">
        <a:spcBef>
          <a:spcPct val="20000"/>
        </a:spcBef>
        <a:spcAft>
          <a:spcPts val="45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605" indent="-128905" algn="l" defTabSz="342900" rtl="0" eaLnBrk="1" latinLnBrk="0" hangingPunct="1">
        <a:spcBef>
          <a:spcPct val="20000"/>
        </a:spcBef>
        <a:spcAft>
          <a:spcPts val="450"/>
        </a:spcAft>
        <a:buClr>
          <a:schemeClr val="tx1"/>
        </a:buClr>
        <a:buSzPct val="100000"/>
        <a:buFont typeface="Arial" panose="020B0604020202020204"/>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505" indent="-128905" algn="l" defTabSz="342900" rtl="0" eaLnBrk="1" latinLnBrk="0" hangingPunct="1">
        <a:spcBef>
          <a:spcPct val="20000"/>
        </a:spcBef>
        <a:spcAft>
          <a:spcPts val="450"/>
        </a:spcAft>
        <a:buClr>
          <a:schemeClr val="tx1"/>
        </a:buClr>
        <a:buSzPct val="100000"/>
        <a:buFont typeface="Arial" panose="020B0604020202020204"/>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panose="020B0604020202020204"/>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panose="020B0604020202020204"/>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panose="020B0604020202020204"/>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panose="020B0604020202020204"/>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94.GIF"/><Relationship Id="rId5" Type="http://schemas.openxmlformats.org/officeDocument/2006/relationships/image" Target="../media/image93.GIF"/><Relationship Id="rId4" Type="http://schemas.openxmlformats.org/officeDocument/2006/relationships/image" Target="../media/image92.GIF"/><Relationship Id="rId3" Type="http://schemas.openxmlformats.org/officeDocument/2006/relationships/image" Target="../media/image91.GIF"/><Relationship Id="rId2" Type="http://schemas.openxmlformats.org/officeDocument/2006/relationships/image" Target="../media/image90.GIF"/><Relationship Id="rId1" Type="http://schemas.openxmlformats.org/officeDocument/2006/relationships/image" Target="../media/image89.GI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95.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1.xml"/><Relationship Id="rId4" Type="http://schemas.openxmlformats.org/officeDocument/2006/relationships/image" Target="../media/image99.jpeg"/><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image" Target="../media/image96.jpe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9.wmf"/><Relationship Id="rId1"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9.wmf"/><Relationship Id="rId1"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9.wmf"/><Relationship Id="rId1"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sv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2.sv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5.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22.jpeg"/><Relationship Id="rId2" Type="http://schemas.openxmlformats.org/officeDocument/2006/relationships/hyperlink" Target="http://www.answers.com/topic/1973" TargetMode="External"/><Relationship Id="rId1" Type="http://schemas.openxmlformats.org/officeDocument/2006/relationships/hyperlink" Target="http://www.answers.com/topic/turing-award" TargetMode="Externa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23.jpeg"/><Relationship Id="rId1" Type="http://schemas.openxmlformats.org/officeDocument/2006/relationships/hyperlink" Target="http://www.acm.org/classics/nov95/toc.html" TargetMode="External"/></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9.wmf"/><Relationship Id="rId3" Type="http://schemas.openxmlformats.org/officeDocument/2006/relationships/oleObject" Target="../embeddings/oleObject2.bin"/><Relationship Id="rId2" Type="http://schemas.openxmlformats.org/officeDocument/2006/relationships/image" Target="../media/image8.w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1.xml"/><Relationship Id="rId5" Type="http://schemas.openxmlformats.org/officeDocument/2006/relationships/hyperlink" Target="http://www.answers.com/topic/transaction-processing" TargetMode="External"/><Relationship Id="rId4" Type="http://schemas.openxmlformats.org/officeDocument/2006/relationships/hyperlink" Target="http://www.answers.com/topic/database" TargetMode="External"/><Relationship Id="rId3" Type="http://schemas.openxmlformats.org/officeDocument/2006/relationships/hyperlink" Target="http://www.answers.com/topic/1998" TargetMode="External"/><Relationship Id="rId2" Type="http://schemas.openxmlformats.org/officeDocument/2006/relationships/hyperlink" Target="http://www.answers.com/topic/turing-award" TargetMode="External"/><Relationship Id="rId1"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hyperlink" Target="https://db-engines.com/en/ranking" TargetMode="External"/></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hyperlink" Target="https://db-engines.com/en/system/OceanBase" TargetMode="External"/><Relationship Id="rId1" Type="http://schemas.openxmlformats.org/officeDocument/2006/relationships/image" Target="../media/image33.png"/></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hyperlink" Target="https://db-engines.com/en/system/OceanBas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image" Target="../media/image40.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image" Target="../media/image46.jpeg"/></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1.png"/><Relationship Id="rId3" Type="http://schemas.openxmlformats.org/officeDocument/2006/relationships/image" Target="../media/image50.jpeg"/><Relationship Id="rId2" Type="http://schemas.openxmlformats.org/officeDocument/2006/relationships/image" Target="../media/image47.jpeg"/><Relationship Id="rId1" Type="http://schemas.openxmlformats.org/officeDocument/2006/relationships/image" Target="../media/image46.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1.png"/><Relationship Id="rId2" Type="http://schemas.openxmlformats.org/officeDocument/2006/relationships/hyperlink" Target="https://www.modb.pro/dbRank" TargetMode="External"/><Relationship Id="rId1" Type="http://schemas.openxmlformats.org/officeDocument/2006/relationships/image" Target="../media/image7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9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GIF"/><Relationship Id="rId3" Type="http://schemas.openxmlformats.org/officeDocument/2006/relationships/image" Target="../media/image75.tiff"/><Relationship Id="rId2" Type="http://schemas.openxmlformats.org/officeDocument/2006/relationships/image" Target="../media/image74.png"/><Relationship Id="rId1" Type="http://schemas.openxmlformats.org/officeDocument/2006/relationships/image" Target="../media/image73.png"/></Relationships>
</file>

<file path=ppt/slides/_rels/slide98.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GIF"/><Relationship Id="rId1" Type="http://schemas.openxmlformats.org/officeDocument/2006/relationships/image" Target="../media/image8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rcRect r="12088"/>
          <a:stretch>
            <a:fillRect/>
          </a:stretch>
        </p:blipFill>
        <p:spPr bwMode="auto">
          <a:xfrm>
            <a:off x="0" y="2"/>
            <a:ext cx="9144000" cy="199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0" y="1"/>
            <a:ext cx="9144000" cy="199568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p>
        </p:txBody>
      </p:sp>
      <p:sp>
        <p:nvSpPr>
          <p:cNvPr id="2" name="矩形 1"/>
          <p:cNvSpPr/>
          <p:nvPr/>
        </p:nvSpPr>
        <p:spPr>
          <a:xfrm>
            <a:off x="0" y="4586710"/>
            <a:ext cx="9144000" cy="533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itle 1"/>
          <p:cNvSpPr txBox="1">
            <a:spLocks noChangeArrowheads="1"/>
          </p:cNvSpPr>
          <p:nvPr/>
        </p:nvSpPr>
        <p:spPr bwMode="auto">
          <a:xfrm>
            <a:off x="-12340" y="1995686"/>
            <a:ext cx="9156340" cy="1299018"/>
          </a:xfrm>
          <a:prstGeom prst="rect">
            <a:avLst/>
          </a:prstGeom>
          <a:noFill/>
          <a:ln>
            <a:noFill/>
          </a:ln>
        </p:spPr>
        <p:txBody>
          <a:bodyPr lIns="92075" tIns="46038" rIns="92075" bIns="46038" anchor="ctr"/>
          <a:lstStyle>
            <a:lvl1pPr>
              <a:defRPr kumimoji="1"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kumimoji="1" sz="2400">
                <a:solidFill>
                  <a:schemeClr val="tx1"/>
                </a:solidFill>
                <a:latin typeface="Arial" panose="020B0604020202020204" pitchFamily="34" charset="0"/>
                <a:ea typeface="MS PGothic" panose="020B0600070205080204" charset="-128"/>
                <a:cs typeface="MS PGothic" panose="020B0600070205080204" charset="-128"/>
              </a:defRPr>
            </a:lvl2pPr>
            <a:lvl3pPr marL="1143000" indent="-228600">
              <a:defRPr kumimoji="1" sz="2400">
                <a:solidFill>
                  <a:schemeClr val="tx1"/>
                </a:solidFill>
                <a:latin typeface="Arial" panose="020B0604020202020204" pitchFamily="34" charset="0"/>
                <a:ea typeface="MS PGothic" panose="020B0600070205080204" charset="-128"/>
                <a:cs typeface="MS PGothic" panose="020B0600070205080204" charset="-128"/>
              </a:defRPr>
            </a:lvl3pPr>
            <a:lvl4pPr marL="1600200" indent="-228600">
              <a:defRPr kumimoji="1" sz="2400">
                <a:solidFill>
                  <a:schemeClr val="tx1"/>
                </a:solidFill>
                <a:latin typeface="Arial" panose="020B0604020202020204" pitchFamily="34" charset="0"/>
                <a:ea typeface="MS PGothic" panose="020B0600070205080204" charset="-128"/>
                <a:cs typeface="MS PGothic" panose="020B0600070205080204" charset="-128"/>
              </a:defRPr>
            </a:lvl4pPr>
            <a:lvl5pPr marL="2057400" indent="-228600">
              <a:defRPr kumimoji="1" sz="2400">
                <a:solidFill>
                  <a:schemeClr val="tx1"/>
                </a:solidFill>
                <a:latin typeface="Arial" panose="020B0604020202020204" pitchFamily="34"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cs typeface="MS PGothic" panose="020B0600070205080204" charset="-128"/>
              </a:defRPr>
            </a:lvl9pPr>
          </a:lstStyle>
          <a:p>
            <a:pPr algn="ctr">
              <a:spcBef>
                <a:spcPts val="600"/>
              </a:spcBef>
              <a:defRPr/>
            </a:pPr>
            <a:r>
              <a:rPr lang="en-US" altLang="zh-CN" sz="2800" b="1">
                <a:latin typeface="Comic Sans MS" panose="030F0702030302020204" pitchFamily="66" charset="0"/>
                <a:ea typeface="宋体" panose="02010600030101010101" pitchFamily="2" charset="-122"/>
              </a:rPr>
              <a:t>Lecture 1</a:t>
            </a:r>
            <a:br>
              <a:rPr lang="en-US" altLang="zh-CN" sz="2800" b="1">
                <a:latin typeface="Comic Sans MS" panose="030F0702030302020204" pitchFamily="66" charset="0"/>
                <a:ea typeface="宋体" panose="02010600030101010101" pitchFamily="2" charset="-122"/>
              </a:rPr>
            </a:br>
            <a:r>
              <a:rPr lang="en-US" altLang="zh-CN" sz="2800" b="1">
                <a:latin typeface="Comic Sans MS" panose="030F0702030302020204" pitchFamily="66" charset="0"/>
                <a:ea typeface="宋体" panose="02010600030101010101" pitchFamily="2" charset="-122"/>
              </a:rPr>
              <a:t>Database Systems: An Introduction</a:t>
            </a:r>
            <a:endParaRPr lang="en-US" sz="2800" b="1" dirty="0">
              <a:solidFill>
                <a:prstClr val="black"/>
              </a:solidFill>
              <a:latin typeface="Comic Sans MS" panose="030F0702030302020204" pitchFamily="66" charset="0"/>
              <a:ea typeface="MS PGothic" panose="020B0600070205080204" charset="-128"/>
              <a:cs typeface="Arial" panose="020B0604020202020204" pitchFamily="34" charset="0"/>
            </a:endParaRPr>
          </a:p>
        </p:txBody>
      </p:sp>
      <p:sp>
        <p:nvSpPr>
          <p:cNvPr id="8" name="Subtitle 2"/>
          <p:cNvSpPr txBox="1">
            <a:spLocks noChangeArrowheads="1"/>
          </p:cNvSpPr>
          <p:nvPr/>
        </p:nvSpPr>
        <p:spPr bwMode="auto">
          <a:xfrm>
            <a:off x="-12340" y="3412515"/>
            <a:ext cx="9156340" cy="153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kumimoji="1" sz="2400">
                <a:solidFill>
                  <a:schemeClr val="tx1"/>
                </a:solidFill>
                <a:latin typeface="Arial" panose="020B0604020202020204" pitchFamily="34" charset="0"/>
                <a:ea typeface="MS PGothic" panose="020B0600070205080204" charset="-128"/>
              </a:defRPr>
            </a:lvl2pPr>
            <a:lvl3pPr marL="1143000" indent="-228600">
              <a:defRPr kumimoji="1" sz="2400">
                <a:solidFill>
                  <a:schemeClr val="tx1"/>
                </a:solidFill>
                <a:latin typeface="Arial" panose="020B0604020202020204" pitchFamily="34" charset="0"/>
                <a:ea typeface="MS PGothic" panose="020B0600070205080204" charset="-128"/>
              </a:defRPr>
            </a:lvl3pPr>
            <a:lvl4pPr marL="1600200" indent="-228600">
              <a:defRPr kumimoji="1" sz="2400">
                <a:solidFill>
                  <a:schemeClr val="tx1"/>
                </a:solidFill>
                <a:latin typeface="Arial" panose="020B0604020202020204" pitchFamily="34" charset="0"/>
                <a:ea typeface="MS PGothic" panose="020B0600070205080204" charset="-128"/>
              </a:defRPr>
            </a:lvl4pPr>
            <a:lvl5pPr marL="2057400" indent="-228600">
              <a:defRPr kumimoji="1"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MS PGothic" panose="020B0600070205080204" charset="-128"/>
              </a:defRPr>
            </a:lvl9pPr>
          </a:lstStyle>
          <a:p>
            <a:pPr algn="ctr">
              <a:buClr>
                <a:srgbClr val="800080"/>
              </a:buClr>
              <a:buSzPct val="90000"/>
            </a:pPr>
            <a:r>
              <a:rPr lang="en-US" altLang="zh-CN" sz="2000">
                <a:latin typeface="Comic Sans MS" panose="030F0702030302020204" pitchFamily="66" charset="0"/>
                <a:ea typeface="华文楷体" panose="02010600040101010101" pitchFamily="2" charset="-122"/>
                <a:cs typeface="Times New Roman" panose="02020603050405020304" pitchFamily="18" charset="0"/>
              </a:rPr>
              <a:t>Jihong Guan</a:t>
            </a:r>
            <a:endParaRPr lang="en-US" altLang="zh-CN" sz="2000">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r>
              <a:rPr lang="en-GB" sz="2000">
                <a:latin typeface="Comic Sans MS" panose="030F0702030302020204" pitchFamily="66" charset="0"/>
                <a:ea typeface="华文楷体" panose="02010600040101010101" pitchFamily="2" charset="-122"/>
                <a:cs typeface="Times New Roman" panose="02020603050405020304" pitchFamily="18" charset="0"/>
              </a:rPr>
              <a:t>Email</a:t>
            </a:r>
            <a:r>
              <a:rPr lang="en-GB" sz="2000" dirty="0">
                <a:latin typeface="Comic Sans MS" panose="030F0702030302020204" pitchFamily="66" charset="0"/>
                <a:ea typeface="华文楷体" panose="02010600040101010101" pitchFamily="2" charset="-122"/>
                <a:cs typeface="Times New Roman" panose="02020603050405020304" pitchFamily="18" charset="0"/>
              </a:rPr>
              <a:t>:</a:t>
            </a:r>
            <a:r>
              <a:rPr lang="en-GB" sz="2000">
                <a:latin typeface="Comic Sans MS" panose="030F0702030302020204" pitchFamily="66" charset="0"/>
                <a:ea typeface="华文楷体" panose="02010600040101010101" pitchFamily="2" charset="-122"/>
                <a:cs typeface="Times New Roman" panose="02020603050405020304" pitchFamily="18" charset="0"/>
              </a:rPr>
              <a:t> jhguan@tongji.edu.cn</a:t>
            </a:r>
            <a:endParaRPr lang="en-GB" sz="2000">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endParaRPr lang="en-US" sz="1600">
              <a:solidFill>
                <a:srgbClr val="000000"/>
              </a:solidFill>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r>
              <a:rPr lang="en-US" sz="1600">
                <a:solidFill>
                  <a:srgbClr val="000000"/>
                </a:solidFill>
                <a:latin typeface="Comic Sans MS" panose="030F0702030302020204" pitchFamily="66" charset="0"/>
                <a:ea typeface="华文楷体" panose="02010600040101010101" pitchFamily="2" charset="-122"/>
                <a:cs typeface="Times New Roman" panose="02020603050405020304" pitchFamily="18" charset="0"/>
              </a:rPr>
              <a:t>Department </a:t>
            </a:r>
            <a:r>
              <a:rPr lang="en-US" sz="1600" dirty="0">
                <a:solidFill>
                  <a:srgbClr val="000000"/>
                </a:solidFill>
                <a:latin typeface="Comic Sans MS" panose="030F0702030302020204" pitchFamily="66" charset="0"/>
                <a:ea typeface="华文楷体" panose="02010600040101010101" pitchFamily="2" charset="-122"/>
                <a:cs typeface="Times New Roman" panose="02020603050405020304" pitchFamily="18" charset="0"/>
              </a:rPr>
              <a:t>of Computer Science and Technology</a:t>
            </a:r>
            <a:endParaRPr lang="en-US" sz="1600" dirty="0">
              <a:solidFill>
                <a:srgbClr val="000000"/>
              </a:solidFill>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r>
              <a:rPr lang="en-US" sz="1600" dirty="0">
                <a:solidFill>
                  <a:srgbClr val="000000"/>
                </a:solidFill>
                <a:latin typeface="Comic Sans MS" panose="030F0702030302020204" pitchFamily="66" charset="0"/>
                <a:ea typeface="华文楷体" panose="02010600040101010101" pitchFamily="2" charset="-122"/>
                <a:cs typeface="Times New Roman" panose="02020603050405020304" pitchFamily="18" charset="0"/>
              </a:rPr>
              <a:t>Tongji University</a:t>
            </a:r>
            <a:endParaRPr lang="en-US" sz="1600" dirty="0">
              <a:solidFill>
                <a:srgbClr val="000000"/>
              </a:solidFill>
              <a:latin typeface="Comic Sans MS" panose="030F0702030302020204" pitchFamily="66" charset="0"/>
              <a:ea typeface="华文楷体" panose="02010600040101010101" pitchFamily="2" charset="-122"/>
              <a:cs typeface="Times New Roman" panose="02020603050405020304" pitchFamily="18" charset="0"/>
            </a:endParaRPr>
          </a:p>
          <a:p>
            <a:pPr algn="ctr">
              <a:buClr>
                <a:srgbClr val="800080"/>
              </a:buClr>
              <a:buSzPct val="90000"/>
            </a:pPr>
            <a:endParaRPr lang="de-CH" sz="2000" dirty="0">
              <a:solidFill>
                <a:srgbClr val="000000"/>
              </a:solidFill>
              <a:latin typeface="Comic Sans MS" panose="030F0702030302020204" pitchFamily="66" charset="0"/>
              <a:ea typeface="华文楷体"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Drawbacks of using File Systems to Store Data</a:t>
            </a:r>
            <a:endParaRPr lang="zh-CN" altLang="en-US" sz="2800" dirty="0">
              <a:latin typeface="Comic Sans MS" panose="030F0702030302020204" pitchFamily="66" charset="0"/>
            </a:endParaRPr>
          </a:p>
        </p:txBody>
      </p:sp>
      <p:sp>
        <p:nvSpPr>
          <p:cNvPr id="3" name="内容占位符 2"/>
          <p:cNvSpPr>
            <a:spLocks noGrp="1"/>
          </p:cNvSpPr>
          <p:nvPr>
            <p:ph idx="1"/>
          </p:nvPr>
        </p:nvSpPr>
        <p:spPr>
          <a:xfrm>
            <a:off x="251520" y="638888"/>
            <a:ext cx="8568952" cy="4021094"/>
          </a:xfrm>
        </p:spPr>
        <p:txBody>
          <a:bodyPr/>
          <a:lstStyle/>
          <a:p>
            <a:pPr>
              <a:spcBef>
                <a:spcPts val="0"/>
              </a:spcBef>
              <a:spcAft>
                <a:spcPts val="600"/>
              </a:spcAft>
            </a:pPr>
            <a:r>
              <a:rPr lang="en-US" altLang="zh-CN" sz="2000" b="1" dirty="0">
                <a:solidFill>
                  <a:srgbClr val="FF0000"/>
                </a:solidFill>
                <a:latin typeface="Comic Sans MS" panose="030F0702030302020204" pitchFamily="66" charset="0"/>
              </a:rPr>
              <a:t>Atomicity(</a:t>
            </a:r>
            <a:r>
              <a:rPr lang="zh-CN" altLang="en-US" sz="2000" dirty="0">
                <a:solidFill>
                  <a:srgbClr val="FF0000"/>
                </a:solidFill>
                <a:latin typeface="Comic Sans MS" panose="030F0702030302020204" pitchFamily="66" charset="0"/>
              </a:rPr>
              <a:t>原子性</a:t>
            </a:r>
            <a:r>
              <a:rPr lang="en-US" altLang="zh-CN" sz="2000" b="1" dirty="0">
                <a:solidFill>
                  <a:srgbClr val="FF0000"/>
                </a:solidFill>
                <a:latin typeface="Comic Sans MS" panose="030F0702030302020204" pitchFamily="66" charset="0"/>
              </a:rPr>
              <a:t>) </a:t>
            </a:r>
            <a:r>
              <a:rPr lang="en-US" altLang="zh-CN" sz="2000" b="1" dirty="0">
                <a:latin typeface="Comic Sans MS" panose="030F0702030302020204" pitchFamily="66" charset="0"/>
              </a:rPr>
              <a:t>of updates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Failures may leave database in an </a:t>
            </a:r>
            <a:r>
              <a:rPr lang="en-US" altLang="zh-CN" sz="1800" dirty="0">
                <a:solidFill>
                  <a:srgbClr val="0000FF"/>
                </a:solidFill>
                <a:latin typeface="Comic Sans MS" panose="030F0702030302020204" pitchFamily="66" charset="0"/>
              </a:rPr>
              <a:t>inconsistent state </a:t>
            </a:r>
            <a:r>
              <a:rPr lang="en-US" altLang="zh-CN" sz="1800" dirty="0">
                <a:latin typeface="Comic Sans MS" panose="030F0702030302020204" pitchFamily="66" charset="0"/>
              </a:rPr>
              <a:t>with </a:t>
            </a:r>
            <a:r>
              <a:rPr lang="en-US" altLang="zh-CN" sz="1800" dirty="0">
                <a:solidFill>
                  <a:srgbClr val="0000FF"/>
                </a:solidFill>
                <a:latin typeface="Comic Sans MS" panose="030F0702030302020204" pitchFamily="66" charset="0"/>
              </a:rPr>
              <a:t>partial updates carried out</a:t>
            </a:r>
            <a:endParaRPr lang="en-US" altLang="zh-CN" sz="1800" dirty="0">
              <a:solidFill>
                <a:srgbClr val="0000FF"/>
              </a:solidFill>
              <a:latin typeface="Comic Sans MS" panose="030F0702030302020204" pitchFamily="66" charset="0"/>
            </a:endParaRPr>
          </a:p>
          <a:p>
            <a:pPr lvl="2">
              <a:spcBef>
                <a:spcPts val="0"/>
              </a:spcBef>
              <a:spcAft>
                <a:spcPts val="600"/>
              </a:spcAft>
            </a:pPr>
            <a:r>
              <a:rPr lang="en-US" altLang="zh-CN" sz="1600" dirty="0">
                <a:latin typeface="Comic Sans MS" panose="030F0702030302020204" pitchFamily="66" charset="0"/>
              </a:rPr>
              <a:t>E.g., transfer of funds from one account to another should either complete or not happen at all</a:t>
            </a:r>
            <a:endParaRPr lang="en-US" altLang="zh-CN" sz="1600" dirty="0">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Concurrent access(</a:t>
            </a:r>
            <a:r>
              <a:rPr lang="zh-CN" altLang="en-US" sz="2000" dirty="0">
                <a:solidFill>
                  <a:srgbClr val="FF0000"/>
                </a:solidFill>
                <a:latin typeface="Comic Sans MS" panose="030F0702030302020204" pitchFamily="66" charset="0"/>
              </a:rPr>
              <a:t>并发访问</a:t>
            </a:r>
            <a:r>
              <a:rPr lang="en-US" altLang="zh-CN" sz="2000" b="1" dirty="0">
                <a:solidFill>
                  <a:srgbClr val="FF0000"/>
                </a:solidFill>
                <a:latin typeface="Comic Sans MS" panose="030F0702030302020204" pitchFamily="66" charset="0"/>
              </a:rPr>
              <a:t>) </a:t>
            </a:r>
            <a:r>
              <a:rPr lang="en-US" altLang="zh-CN" sz="2000" b="1" dirty="0">
                <a:latin typeface="Comic Sans MS" panose="030F0702030302020204" pitchFamily="66" charset="0"/>
              </a:rPr>
              <a:t>by multiple users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Concurrent access needed for better performance</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Uncontrolled concurrent accesses can lead to </a:t>
            </a:r>
            <a:r>
              <a:rPr lang="en-US" altLang="zh-CN" sz="1800" dirty="0">
                <a:solidFill>
                  <a:srgbClr val="0000FF"/>
                </a:solidFill>
                <a:latin typeface="Comic Sans MS" panose="030F0702030302020204" pitchFamily="66" charset="0"/>
              </a:rPr>
              <a:t>inconsistencies</a:t>
            </a:r>
            <a:endParaRPr lang="en-US" altLang="zh-CN" sz="1800" dirty="0">
              <a:solidFill>
                <a:srgbClr val="0000FF"/>
              </a:solidFill>
              <a:latin typeface="Comic Sans MS" panose="030F0702030302020204" pitchFamily="66" charset="0"/>
            </a:endParaRPr>
          </a:p>
          <a:p>
            <a:pPr lvl="2">
              <a:spcBef>
                <a:spcPts val="0"/>
              </a:spcBef>
              <a:spcAft>
                <a:spcPts val="600"/>
              </a:spcAft>
            </a:pPr>
            <a:r>
              <a:rPr lang="en-US" altLang="zh-CN" sz="1600" dirty="0">
                <a:latin typeface="Comic Sans MS" panose="030F0702030302020204" pitchFamily="66" charset="0"/>
              </a:rPr>
              <a:t>E.g., two people reading a balance (say 100) and updating it by withdrawing money (say 50 each) at the same time</a:t>
            </a:r>
            <a:endParaRPr lang="en-US" altLang="zh-CN" sz="1600" dirty="0">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Security(</a:t>
            </a:r>
            <a:r>
              <a:rPr lang="zh-CN" altLang="en-US" sz="2000" dirty="0">
                <a:solidFill>
                  <a:srgbClr val="FF0000"/>
                </a:solidFill>
                <a:latin typeface="Comic Sans MS" panose="030F0702030302020204" pitchFamily="66" charset="0"/>
              </a:rPr>
              <a:t>安全</a:t>
            </a:r>
            <a:r>
              <a:rPr lang="en-US" altLang="zh-CN" sz="2000" b="1" dirty="0">
                <a:solidFill>
                  <a:srgbClr val="FF0000"/>
                </a:solidFill>
                <a:latin typeface="Comic Sans MS" panose="030F0702030302020204" pitchFamily="66" charset="0"/>
              </a:rPr>
              <a:t>) </a:t>
            </a:r>
            <a:r>
              <a:rPr lang="en-US" altLang="zh-CN" sz="2000" b="1" dirty="0">
                <a:latin typeface="Comic Sans MS" panose="030F0702030302020204" pitchFamily="66" charset="0"/>
              </a:rPr>
              <a:t>problems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Hard to provide user access to some, but not all, data</a:t>
            </a:r>
            <a:endParaRPr lang="en-US" altLang="zh-CN" sz="1800" dirty="0">
              <a:latin typeface="Comic Sans MS" panose="030F0702030302020204" pitchFamily="66" charset="0"/>
            </a:endParaRPr>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633710"/>
          </a:xfrm>
        </p:spPr>
        <p:txBody>
          <a:bodyPr>
            <a:normAutofit/>
          </a:bodyPr>
          <a:lstStyle/>
          <a:p>
            <a:pPr algn="ctr"/>
            <a:r>
              <a:rPr kumimoji="1" lang="zh-CN" altLang="en-US" sz="3200" b="1" dirty="0">
                <a:effectLst/>
                <a:latin typeface="Comic Sans MS" panose="030F0702030302020204" pitchFamily="66" charset="0"/>
                <a:ea typeface="微软雅黑" panose="020B0503020204020204" pitchFamily="34" charset="-122"/>
              </a:rPr>
              <a:t>强化学习</a:t>
            </a:r>
            <a:r>
              <a:rPr kumimoji="1" lang="en-US" altLang="zh-CN" sz="3200" b="1" dirty="0">
                <a:effectLst/>
                <a:latin typeface="Comic Sans MS" panose="030F0702030302020204" pitchFamily="66" charset="0"/>
                <a:ea typeface="微软雅黑" panose="020B0503020204020204" pitchFamily="34" charset="-122"/>
              </a:rPr>
              <a:t>RL</a:t>
            </a:r>
            <a:r>
              <a:rPr kumimoji="1" lang="zh-CN" altLang="en-US" sz="3200" b="1" dirty="0">
                <a:effectLst/>
                <a:latin typeface="Comic Sans MS" panose="030F0702030302020204" pitchFamily="66" charset="0"/>
                <a:ea typeface="微软雅黑" panose="020B0503020204020204" pitchFamily="34" charset="-122"/>
              </a:rPr>
              <a:t>应用</a:t>
            </a:r>
            <a:endParaRPr kumimoji="1" lang="zh-CN" altLang="en-US" sz="3200" dirty="0">
              <a:effectLst/>
              <a:latin typeface="Comic Sans MS" panose="030F0702030302020204" pitchFamily="66" charset="0"/>
            </a:endParaRPr>
          </a:p>
        </p:txBody>
      </p:sp>
      <p:pic>
        <p:nvPicPr>
          <p:cNvPr id="5" name="内容占位符 13"/>
          <p:cNvPicPr>
            <a:picLocks noChangeAspect="1"/>
          </p:cNvPicPr>
          <p:nvPr/>
        </p:nvPicPr>
        <p:blipFill>
          <a:blip r:embed="rId1"/>
          <a:stretch>
            <a:fillRect/>
          </a:stretch>
        </p:blipFill>
        <p:spPr bwMode="auto">
          <a:xfrm>
            <a:off x="251521" y="2205036"/>
            <a:ext cx="3448655" cy="116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745525" y="2139703"/>
            <a:ext cx="5218963" cy="954107"/>
          </a:xfrm>
          <a:prstGeom prst="rect">
            <a:avLst/>
          </a:prstGeom>
        </p:spPr>
        <p:txBody>
          <a:bodyPr wrap="square">
            <a:spAutoFit/>
          </a:bodyPr>
          <a:lstStyle/>
          <a:p>
            <a:pPr defTabSz="685800"/>
            <a:r>
              <a:rPr lang="en-US" altLang="zh-CN" sz="1400" dirty="0" err="1">
                <a:solidFill>
                  <a:srgbClr val="333333"/>
                </a:solidFill>
                <a:latin typeface="Comic Sans MS" panose="030F0702030302020204" pitchFamily="66" charset="0"/>
                <a:ea typeface="宋体" panose="02010600030101010101" pitchFamily="2" charset="-122"/>
              </a:rPr>
              <a:t>Dota</a:t>
            </a:r>
            <a:r>
              <a:rPr lang="en-US" altLang="zh-CN" sz="1400" dirty="0">
                <a:solidFill>
                  <a:srgbClr val="333333"/>
                </a:solidFill>
                <a:latin typeface="Comic Sans MS" panose="030F0702030302020204" pitchFamily="66" charset="0"/>
                <a:ea typeface="宋体" panose="02010600030101010101" pitchFamily="2" charset="-122"/>
              </a:rPr>
              <a:t> 2 </a:t>
            </a:r>
            <a:r>
              <a:rPr lang="zh-CN" altLang="en-US" sz="1400" dirty="0">
                <a:solidFill>
                  <a:srgbClr val="333333"/>
                </a:solidFill>
                <a:latin typeface="Comic Sans MS" panose="030F0702030302020204" pitchFamily="66" charset="0"/>
                <a:ea typeface="宋体" panose="02010600030101010101" pitchFamily="2" charset="-122"/>
              </a:rPr>
              <a:t>是一个每秒 </a:t>
            </a:r>
            <a:r>
              <a:rPr lang="en-US" altLang="zh-CN" sz="1400" dirty="0">
                <a:solidFill>
                  <a:srgbClr val="333333"/>
                </a:solidFill>
                <a:latin typeface="Comic Sans MS" panose="030F0702030302020204" pitchFamily="66" charset="0"/>
                <a:ea typeface="宋体" panose="02010600030101010101" pitchFamily="2" charset="-122"/>
              </a:rPr>
              <a:t>30 </a:t>
            </a:r>
            <a:r>
              <a:rPr lang="zh-CN" altLang="en-US" sz="1400" dirty="0">
                <a:solidFill>
                  <a:srgbClr val="333333"/>
                </a:solidFill>
                <a:latin typeface="Comic Sans MS" panose="030F0702030302020204" pitchFamily="66" charset="0"/>
                <a:ea typeface="宋体" panose="02010600030101010101" pitchFamily="2" charset="-122"/>
              </a:rPr>
              <a:t>帧的游戏，而 </a:t>
            </a:r>
            <a:r>
              <a:rPr lang="en-US" altLang="zh-CN" sz="1400" dirty="0">
                <a:solidFill>
                  <a:srgbClr val="333333"/>
                </a:solidFill>
                <a:latin typeface="Comic Sans MS" panose="030F0702030302020204" pitchFamily="66" charset="0"/>
                <a:ea typeface="宋体" panose="02010600030101010101" pitchFamily="2" charset="-122"/>
              </a:rPr>
              <a:t>AI </a:t>
            </a:r>
            <a:r>
              <a:rPr lang="zh-CN" altLang="en-US" sz="1400" dirty="0">
                <a:solidFill>
                  <a:srgbClr val="333333"/>
                </a:solidFill>
                <a:latin typeface="Comic Sans MS" panose="030F0702030302020204" pitchFamily="66" charset="0"/>
                <a:ea typeface="宋体" panose="02010600030101010101" pitchFamily="2" charset="-122"/>
              </a:rPr>
              <a:t>每 </a:t>
            </a:r>
            <a:r>
              <a:rPr lang="en-US" altLang="zh-CN" sz="1400" dirty="0">
                <a:solidFill>
                  <a:srgbClr val="333333"/>
                </a:solidFill>
                <a:latin typeface="Comic Sans MS" panose="030F0702030302020204" pitchFamily="66" charset="0"/>
                <a:ea typeface="宋体" panose="02010600030101010101" pitchFamily="2" charset="-122"/>
              </a:rPr>
              <a:t>4 </a:t>
            </a:r>
            <a:r>
              <a:rPr lang="zh-CN" altLang="en-US" sz="1400" dirty="0">
                <a:solidFill>
                  <a:srgbClr val="333333"/>
                </a:solidFill>
                <a:latin typeface="Comic Sans MS" panose="030F0702030302020204" pitchFamily="66" charset="0"/>
                <a:ea typeface="宋体" panose="02010600030101010101" pitchFamily="2" charset="-122"/>
              </a:rPr>
              <a:t>帧会对游戏作出反应，选择什么都不做或是移动、普攻、放技能、传送、回城、治疗等等行为。在不断地训练中，技能的施放点，或是移动的方位， </a:t>
            </a:r>
            <a:r>
              <a:rPr lang="en-US" altLang="zh-CN" sz="1400" dirty="0">
                <a:solidFill>
                  <a:srgbClr val="333333"/>
                </a:solidFill>
                <a:latin typeface="Comic Sans MS" panose="030F0702030302020204" pitchFamily="66" charset="0"/>
                <a:ea typeface="宋体" panose="02010600030101010101" pitchFamily="2" charset="-122"/>
              </a:rPr>
              <a:t>AI </a:t>
            </a:r>
            <a:r>
              <a:rPr lang="zh-CN" altLang="en-US" sz="1400" dirty="0">
                <a:solidFill>
                  <a:srgbClr val="333333"/>
                </a:solidFill>
                <a:latin typeface="Comic Sans MS" panose="030F0702030302020204" pitchFamily="66" charset="0"/>
                <a:ea typeface="宋体" panose="02010600030101010101" pitchFamily="2" charset="-122"/>
              </a:rPr>
              <a:t>最终都会找到最优解。</a:t>
            </a:r>
            <a:endParaRPr lang="zh-CN" altLang="en-US" sz="1400" dirty="0">
              <a:solidFill>
                <a:prstClr val="black"/>
              </a:solidFill>
              <a:latin typeface="Comic Sans MS" panose="030F0702030302020204" pitchFamily="66" charset="0"/>
              <a:ea typeface="宋体" panose="02010600030101010101" pitchFamily="2" charset="-122"/>
            </a:endParaRPr>
          </a:p>
        </p:txBody>
      </p:sp>
      <p:grpSp>
        <p:nvGrpSpPr>
          <p:cNvPr id="8" name="组合 7"/>
          <p:cNvGrpSpPr/>
          <p:nvPr/>
        </p:nvGrpSpPr>
        <p:grpSpPr>
          <a:xfrm>
            <a:off x="568523" y="3486607"/>
            <a:ext cx="2128474" cy="1717392"/>
            <a:chOff x="662780" y="3857224"/>
            <a:chExt cx="2837965" cy="3053140"/>
          </a:xfrm>
        </p:grpSpPr>
        <p:pic>
          <p:nvPicPr>
            <p:cNvPr id="9" name="图片 8"/>
            <p:cNvPicPr>
              <a:picLocks noChangeAspect="1"/>
            </p:cNvPicPr>
            <p:nvPr/>
          </p:nvPicPr>
          <p:blipFill>
            <a:blip r:embed="rId2"/>
            <a:stretch>
              <a:fillRect/>
            </a:stretch>
          </p:blipFill>
          <p:spPr>
            <a:xfrm>
              <a:off x="706322" y="3857224"/>
              <a:ext cx="2794423" cy="1562100"/>
            </a:xfrm>
            <a:prstGeom prst="rect">
              <a:avLst/>
            </a:prstGeom>
          </p:spPr>
        </p:pic>
        <p:sp>
          <p:nvSpPr>
            <p:cNvPr id="10" name="矩形 9"/>
            <p:cNvSpPr/>
            <p:nvPr/>
          </p:nvSpPr>
          <p:spPr>
            <a:xfrm>
              <a:off x="662780" y="5597184"/>
              <a:ext cx="2837965" cy="1313180"/>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AI </a:t>
              </a:r>
              <a:r>
                <a:rPr lang="zh-CN" altLang="en-US" sz="1400" dirty="0">
                  <a:solidFill>
                    <a:srgbClr val="333333"/>
                  </a:solidFill>
                  <a:latin typeface="Comic Sans MS" panose="030F0702030302020204" pitchFamily="66" charset="0"/>
                  <a:ea typeface="宋体" panose="02010600030101010101" pitchFamily="2" charset="-122"/>
                </a:rPr>
                <a:t>在你躲进树林里，他没有视野的情况下。也会跟进树林，去搜索你</a:t>
              </a:r>
              <a:r>
                <a:rPr lang="en-US" altLang="zh-CN" sz="1400" dirty="0">
                  <a:solidFill>
                    <a:srgbClr val="333333"/>
                  </a:solidFill>
                  <a:latin typeface="Comic Sans MS" panose="030F0702030302020204" pitchFamily="66" charset="0"/>
                  <a:ea typeface="宋体" panose="02010600030101010101" pitchFamily="2" charset="-122"/>
                </a:rPr>
                <a:t>.</a:t>
              </a:r>
              <a:endParaRPr lang="zh-CN" altLang="en-US" sz="1400" dirty="0">
                <a:solidFill>
                  <a:prstClr val="black"/>
                </a:solidFill>
                <a:latin typeface="Comic Sans MS" panose="030F0702030302020204" pitchFamily="66" charset="0"/>
                <a:ea typeface="宋体" panose="02010600030101010101" pitchFamily="2" charset="-122"/>
              </a:endParaRPr>
            </a:p>
          </p:txBody>
        </p:sp>
      </p:grpSp>
      <p:grpSp>
        <p:nvGrpSpPr>
          <p:cNvPr id="11" name="组合 10"/>
          <p:cNvGrpSpPr/>
          <p:nvPr/>
        </p:nvGrpSpPr>
        <p:grpSpPr>
          <a:xfrm>
            <a:off x="3275857" y="3482596"/>
            <a:ext cx="2143125" cy="1563748"/>
            <a:chOff x="4449536" y="3873883"/>
            <a:chExt cx="2857500" cy="2779995"/>
          </a:xfrm>
        </p:grpSpPr>
        <p:pic>
          <p:nvPicPr>
            <p:cNvPr id="12" name="图片 11"/>
            <p:cNvPicPr>
              <a:picLocks noChangeAspect="1"/>
            </p:cNvPicPr>
            <p:nvPr/>
          </p:nvPicPr>
          <p:blipFill>
            <a:blip r:embed="rId3"/>
            <a:stretch>
              <a:fillRect/>
            </a:stretch>
          </p:blipFill>
          <p:spPr>
            <a:xfrm>
              <a:off x="4449536" y="3873883"/>
              <a:ext cx="2857500" cy="1587500"/>
            </a:xfrm>
            <a:prstGeom prst="rect">
              <a:avLst/>
            </a:prstGeom>
          </p:spPr>
        </p:pic>
        <p:sp>
          <p:nvSpPr>
            <p:cNvPr id="13" name="矩形 12"/>
            <p:cNvSpPr/>
            <p:nvPr/>
          </p:nvSpPr>
          <p:spPr>
            <a:xfrm>
              <a:off x="4449536" y="5723710"/>
              <a:ext cx="2857500" cy="930168"/>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AI</a:t>
              </a:r>
              <a:r>
                <a:rPr lang="zh-CN" altLang="en-US" sz="1400" dirty="0">
                  <a:solidFill>
                    <a:srgbClr val="333333"/>
                  </a:solidFill>
                  <a:latin typeface="Comic Sans MS" panose="030F0702030302020204" pitchFamily="66" charset="0"/>
                  <a:ea typeface="宋体" panose="02010600030101010101" pitchFamily="2" charset="-122"/>
                </a:rPr>
                <a:t>还会猜测的你走的路线，并打出预判技能</a:t>
              </a:r>
              <a:r>
                <a:rPr lang="en-US" altLang="zh-CN" sz="1400" dirty="0">
                  <a:solidFill>
                    <a:srgbClr val="333333"/>
                  </a:solidFill>
                  <a:latin typeface="Comic Sans MS" panose="030F0702030302020204" pitchFamily="66" charset="0"/>
                  <a:ea typeface="宋体" panose="02010600030101010101" pitchFamily="2" charset="-122"/>
                </a:rPr>
                <a:t>.</a:t>
              </a:r>
              <a:endParaRPr lang="zh-CN" altLang="en-US" sz="1400" dirty="0">
                <a:solidFill>
                  <a:prstClr val="black"/>
                </a:solidFill>
                <a:latin typeface="Comic Sans MS" panose="030F0702030302020204" pitchFamily="66" charset="0"/>
                <a:ea typeface="宋体" panose="02010600030101010101" pitchFamily="2" charset="-122"/>
              </a:endParaRPr>
            </a:p>
          </p:txBody>
        </p:sp>
      </p:grpSp>
      <p:grpSp>
        <p:nvGrpSpPr>
          <p:cNvPr id="14" name="组合 13"/>
          <p:cNvGrpSpPr/>
          <p:nvPr/>
        </p:nvGrpSpPr>
        <p:grpSpPr>
          <a:xfrm>
            <a:off x="5940153" y="3057804"/>
            <a:ext cx="2358109" cy="2142820"/>
            <a:chOff x="8308987" y="2926862"/>
            <a:chExt cx="3144145" cy="3809457"/>
          </a:xfrm>
        </p:grpSpPr>
        <p:sp>
          <p:nvSpPr>
            <p:cNvPr id="15" name="矩形 14"/>
            <p:cNvSpPr/>
            <p:nvPr/>
          </p:nvSpPr>
          <p:spPr>
            <a:xfrm>
              <a:off x="8308987" y="5423139"/>
              <a:ext cx="3144145" cy="1313180"/>
            </a:xfrm>
            <a:prstGeom prst="rect">
              <a:avLst/>
            </a:prstGeom>
          </p:spPr>
          <p:txBody>
            <a:bodyPr wrap="square">
              <a:spAutoFit/>
            </a:bodyPr>
            <a:lstStyle/>
            <a:p>
              <a:pPr defTabSz="685800"/>
              <a:r>
                <a:rPr lang="zh-CN" altLang="en-US" sz="1400" dirty="0">
                  <a:solidFill>
                    <a:srgbClr val="333333"/>
                  </a:solidFill>
                  <a:latin typeface="Comic Sans MS" panose="030F0702030302020204" pitchFamily="66" charset="0"/>
                  <a:ea typeface="宋体" panose="02010600030101010101" pitchFamily="2" charset="-122"/>
                </a:rPr>
                <a:t>时不时的去 </a:t>
              </a:r>
              <a:r>
                <a:rPr lang="en-US" altLang="zh-CN" sz="1400" dirty="0" err="1">
                  <a:solidFill>
                    <a:srgbClr val="333333"/>
                  </a:solidFill>
                  <a:latin typeface="Comic Sans MS" panose="030F0702030302020204" pitchFamily="66" charset="0"/>
                  <a:ea typeface="宋体" panose="02010600030101010101" pitchFamily="2" charset="-122"/>
                </a:rPr>
                <a:t>Gank</a:t>
              </a:r>
              <a:r>
                <a:rPr lang="en-US" altLang="zh-CN" sz="1400" dirty="0">
                  <a:solidFill>
                    <a:srgbClr val="333333"/>
                  </a:solidFill>
                  <a:latin typeface="Comic Sans MS" panose="030F0702030302020204" pitchFamily="66" charset="0"/>
                  <a:ea typeface="宋体" panose="02010600030101010101" pitchFamily="2" charset="-122"/>
                </a:rPr>
                <a:t> </a:t>
              </a:r>
              <a:r>
                <a:rPr lang="zh-CN" altLang="en-US" sz="1400" dirty="0">
                  <a:solidFill>
                    <a:srgbClr val="333333"/>
                  </a:solidFill>
                  <a:latin typeface="Comic Sans MS" panose="030F0702030302020204" pitchFamily="66" charset="0"/>
                  <a:ea typeface="宋体" panose="02010600030101010101" pitchFamily="2" charset="-122"/>
                </a:rPr>
                <a:t>一下，以人数或是有预谋的偷袭行为去压制对方</a:t>
              </a:r>
              <a:r>
                <a:rPr lang="en-US" altLang="zh-CN" sz="1400" dirty="0">
                  <a:solidFill>
                    <a:srgbClr val="333333"/>
                  </a:solidFill>
                  <a:latin typeface="Comic Sans MS" panose="030F0702030302020204" pitchFamily="66" charset="0"/>
                  <a:ea typeface="宋体" panose="02010600030101010101" pitchFamily="2" charset="-122"/>
                </a:rPr>
                <a:t>.</a:t>
              </a:r>
              <a:endParaRPr lang="zh-CN" altLang="en-US" sz="1400" dirty="0">
                <a:solidFill>
                  <a:prstClr val="black"/>
                </a:solidFill>
                <a:latin typeface="Comic Sans MS" panose="030F0702030302020204" pitchFamily="66" charset="0"/>
                <a:ea typeface="宋体" panose="02010600030101010101" pitchFamily="2" charset="-122"/>
              </a:endParaRPr>
            </a:p>
          </p:txBody>
        </p:sp>
        <p:pic>
          <p:nvPicPr>
            <p:cNvPr id="16" name="图片 15"/>
            <p:cNvPicPr>
              <a:picLocks noChangeAspect="1"/>
            </p:cNvPicPr>
            <p:nvPr/>
          </p:nvPicPr>
          <p:blipFill>
            <a:blip r:embed="rId4"/>
            <a:stretch>
              <a:fillRect/>
            </a:stretch>
          </p:blipFill>
          <p:spPr>
            <a:xfrm>
              <a:off x="8308987" y="2926862"/>
              <a:ext cx="2722789" cy="2434757"/>
            </a:xfrm>
            <a:prstGeom prst="rect">
              <a:avLst/>
            </a:prstGeom>
          </p:spPr>
        </p:pic>
      </p:grpSp>
      <p:grpSp>
        <p:nvGrpSpPr>
          <p:cNvPr id="17" name="组合 16"/>
          <p:cNvGrpSpPr/>
          <p:nvPr/>
        </p:nvGrpSpPr>
        <p:grpSpPr>
          <a:xfrm>
            <a:off x="179513" y="927526"/>
            <a:ext cx="4536361" cy="1396843"/>
            <a:chOff x="8086045" y="2027636"/>
            <a:chExt cx="6048482" cy="2483276"/>
          </a:xfrm>
        </p:grpSpPr>
        <p:pic>
          <p:nvPicPr>
            <p:cNvPr id="18" name="图片 17"/>
            <p:cNvPicPr>
              <a:picLocks noChangeAspect="1"/>
            </p:cNvPicPr>
            <p:nvPr/>
          </p:nvPicPr>
          <p:blipFill>
            <a:blip r:embed="rId5"/>
            <a:stretch>
              <a:fillRect/>
            </a:stretch>
          </p:blipFill>
          <p:spPr>
            <a:xfrm>
              <a:off x="8086045" y="2027636"/>
              <a:ext cx="3405103" cy="1879232"/>
            </a:xfrm>
            <a:prstGeom prst="rect">
              <a:avLst/>
            </a:prstGeom>
          </p:spPr>
        </p:pic>
        <p:sp>
          <p:nvSpPr>
            <p:cNvPr id="19" name="矩形 18"/>
            <p:cNvSpPr/>
            <p:nvPr/>
          </p:nvSpPr>
          <p:spPr>
            <a:xfrm>
              <a:off x="11546932" y="2048699"/>
              <a:ext cx="2587595" cy="2462213"/>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2017</a:t>
              </a:r>
              <a:r>
                <a:rPr lang="zh-CN" altLang="en-US" sz="1400" dirty="0">
                  <a:solidFill>
                    <a:srgbClr val="333333"/>
                  </a:solidFill>
                  <a:latin typeface="Comic Sans MS" panose="030F0702030302020204" pitchFamily="66" charset="0"/>
                  <a:ea typeface="宋体" panose="02010600030101010101" pitchFamily="2" charset="-122"/>
                </a:rPr>
                <a:t>年，</a:t>
              </a:r>
              <a:r>
                <a:rPr lang="en-US" altLang="zh-CN" sz="1400" dirty="0" err="1">
                  <a:solidFill>
                    <a:prstClr val="black"/>
                  </a:solidFill>
                  <a:latin typeface="Comic Sans MS" panose="030F0702030302020204" pitchFamily="66" charset="0"/>
                  <a:ea typeface="宋体" panose="02010600030101010101" pitchFamily="2" charset="-122"/>
                </a:rPr>
                <a:t>OpenAI</a:t>
              </a:r>
              <a:r>
                <a:rPr lang="en-US" altLang="zh-CN" sz="1400" dirty="0">
                  <a:solidFill>
                    <a:prstClr val="black"/>
                  </a:solidFill>
                  <a:latin typeface="Comic Sans MS" panose="030F0702030302020204" pitchFamily="66" charset="0"/>
                  <a:ea typeface="宋体" panose="02010600030101010101" pitchFamily="2" charset="-122"/>
                </a:rPr>
                <a:t> </a:t>
              </a:r>
              <a:r>
                <a:rPr lang="zh-CN" altLang="en-US" sz="1400" dirty="0">
                  <a:solidFill>
                    <a:srgbClr val="333333"/>
                  </a:solidFill>
                  <a:latin typeface="Comic Sans MS" panose="030F0702030302020204" pitchFamily="66" charset="0"/>
                  <a:ea typeface="宋体" panose="02010600030101010101" pitchFamily="2" charset="-122"/>
                </a:rPr>
                <a:t>在 </a:t>
              </a:r>
              <a:r>
                <a:rPr lang="en-US" altLang="zh-CN" sz="1400" dirty="0" err="1">
                  <a:solidFill>
                    <a:srgbClr val="333333"/>
                  </a:solidFill>
                  <a:latin typeface="Comic Sans MS" panose="030F0702030302020204" pitchFamily="66" charset="0"/>
                  <a:ea typeface="宋体" panose="02010600030101010101" pitchFamily="2" charset="-122"/>
                </a:rPr>
                <a:t>Dota</a:t>
              </a:r>
              <a:r>
                <a:rPr lang="en-US" altLang="zh-CN" sz="1400" dirty="0">
                  <a:solidFill>
                    <a:srgbClr val="333333"/>
                  </a:solidFill>
                  <a:latin typeface="Comic Sans MS" panose="030F0702030302020204" pitchFamily="66" charset="0"/>
                  <a:ea typeface="宋体" panose="02010600030101010101" pitchFamily="2" charset="-122"/>
                </a:rPr>
                <a:t> 2 </a:t>
              </a:r>
              <a:r>
                <a:rPr lang="zh-CN" altLang="en-US" sz="1400" dirty="0">
                  <a:solidFill>
                    <a:srgbClr val="333333"/>
                  </a:solidFill>
                  <a:latin typeface="Comic Sans MS" panose="030F0702030302020204" pitchFamily="66" charset="0"/>
                  <a:ea typeface="宋体" panose="02010600030101010101" pitchFamily="2" charset="-122"/>
                </a:rPr>
                <a:t>的年度最大赛事 </a:t>
              </a:r>
              <a:r>
                <a:rPr lang="en-US" altLang="zh-CN" sz="1400" dirty="0">
                  <a:solidFill>
                    <a:srgbClr val="333333"/>
                  </a:solidFill>
                  <a:latin typeface="Comic Sans MS" panose="030F0702030302020204" pitchFamily="66" charset="0"/>
                  <a:ea typeface="宋体" panose="02010600030101010101" pitchFamily="2" charset="-122"/>
                </a:rPr>
                <a:t>TI7 </a:t>
              </a:r>
              <a:r>
                <a:rPr lang="zh-CN" altLang="en-US" sz="1400" dirty="0">
                  <a:solidFill>
                    <a:srgbClr val="333333"/>
                  </a:solidFill>
                  <a:latin typeface="Comic Sans MS" panose="030F0702030302020204" pitchFamily="66" charset="0"/>
                  <a:ea typeface="宋体" panose="02010600030101010101" pitchFamily="2" charset="-122"/>
                </a:rPr>
                <a:t>上，用英雄影魔 </a:t>
              </a:r>
              <a:r>
                <a:rPr lang="en-US" altLang="zh-CN" sz="1400" dirty="0">
                  <a:solidFill>
                    <a:srgbClr val="333333"/>
                  </a:solidFill>
                  <a:latin typeface="Comic Sans MS" panose="030F0702030302020204" pitchFamily="66" charset="0"/>
                  <a:ea typeface="宋体" panose="02010600030101010101" pitchFamily="2" charset="-122"/>
                </a:rPr>
                <a:t>1 vs 1 </a:t>
              </a:r>
              <a:r>
                <a:rPr lang="zh-CN" altLang="en-US" sz="1400" dirty="0">
                  <a:solidFill>
                    <a:srgbClr val="333333"/>
                  </a:solidFill>
                  <a:latin typeface="Comic Sans MS" panose="030F0702030302020204" pitchFamily="66" charset="0"/>
                  <a:ea typeface="宋体" panose="02010600030101010101" pitchFamily="2" charset="-122"/>
                </a:rPr>
                <a:t>模式打败了世界级中路 </a:t>
              </a:r>
              <a:r>
                <a:rPr lang="en-US" altLang="zh-CN" sz="1400" dirty="0">
                  <a:solidFill>
                    <a:srgbClr val="333333"/>
                  </a:solidFill>
                  <a:latin typeface="Comic Sans MS" panose="030F0702030302020204" pitchFamily="66" charset="0"/>
                  <a:ea typeface="宋体" panose="02010600030101010101" pitchFamily="2" charset="-122"/>
                </a:rPr>
                <a:t>Solo </a:t>
              </a:r>
              <a:r>
                <a:rPr lang="zh-CN" altLang="en-US" sz="1400" dirty="0">
                  <a:solidFill>
                    <a:srgbClr val="333333"/>
                  </a:solidFill>
                  <a:latin typeface="Comic Sans MS" panose="030F0702030302020204" pitchFamily="66" charset="0"/>
                  <a:ea typeface="宋体" panose="02010600030101010101" pitchFamily="2" charset="-122"/>
                </a:rPr>
                <a:t>王 </a:t>
              </a:r>
              <a:r>
                <a:rPr lang="en-US" altLang="zh-CN" sz="1400" dirty="0" err="1">
                  <a:solidFill>
                    <a:srgbClr val="333333"/>
                  </a:solidFill>
                  <a:latin typeface="Comic Sans MS" panose="030F0702030302020204" pitchFamily="66" charset="0"/>
                  <a:ea typeface="宋体" panose="02010600030101010101" pitchFamily="2" charset="-122"/>
                </a:rPr>
                <a:t>Dendi</a:t>
              </a:r>
              <a:r>
                <a:rPr lang="en-US" altLang="zh-CN" sz="1400" dirty="0">
                  <a:solidFill>
                    <a:srgbClr val="333333"/>
                  </a:solidFill>
                  <a:latin typeface="Comic Sans MS" panose="030F0702030302020204" pitchFamily="66" charset="0"/>
                  <a:ea typeface="宋体" panose="02010600030101010101" pitchFamily="2" charset="-122"/>
                </a:rPr>
                <a:t>.</a:t>
              </a:r>
              <a:endParaRPr lang="zh-CN" altLang="en-US" sz="1400" dirty="0">
                <a:solidFill>
                  <a:prstClr val="black"/>
                </a:solidFill>
                <a:latin typeface="Comic Sans MS" panose="030F0702030302020204" pitchFamily="66" charset="0"/>
                <a:ea typeface="宋体" panose="02010600030101010101" pitchFamily="2" charset="-122"/>
              </a:endParaRPr>
            </a:p>
          </p:txBody>
        </p:sp>
      </p:grpSp>
      <p:grpSp>
        <p:nvGrpSpPr>
          <p:cNvPr id="20" name="组合 19"/>
          <p:cNvGrpSpPr/>
          <p:nvPr/>
        </p:nvGrpSpPr>
        <p:grpSpPr>
          <a:xfrm>
            <a:off x="4716016" y="839689"/>
            <a:ext cx="4392344" cy="1268799"/>
            <a:chOff x="6019800" y="4269216"/>
            <a:chExt cx="5856457" cy="2255643"/>
          </a:xfrm>
        </p:grpSpPr>
        <p:sp>
          <p:nvSpPr>
            <p:cNvPr id="21" name="矩形 20"/>
            <p:cNvSpPr/>
            <p:nvPr/>
          </p:nvSpPr>
          <p:spPr>
            <a:xfrm>
              <a:off x="9503171" y="4445657"/>
              <a:ext cx="2373086" cy="2079202"/>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2019</a:t>
              </a:r>
              <a:r>
                <a:rPr lang="zh-CN" altLang="en-US" sz="1400" dirty="0">
                  <a:solidFill>
                    <a:srgbClr val="333333"/>
                  </a:solidFill>
                  <a:latin typeface="Comic Sans MS" panose="030F0702030302020204" pitchFamily="66" charset="0"/>
                  <a:ea typeface="宋体" panose="02010600030101010101" pitchFamily="2" charset="-122"/>
                </a:rPr>
                <a:t>年，</a:t>
              </a:r>
              <a:r>
                <a:rPr lang="en-US" altLang="zh-CN" sz="1400" dirty="0">
                  <a:solidFill>
                    <a:srgbClr val="333333"/>
                  </a:solidFill>
                  <a:latin typeface="Comic Sans MS" panose="030F0702030302020204" pitchFamily="66" charset="0"/>
                  <a:ea typeface="宋体" panose="02010600030101010101" pitchFamily="2" charset="-122"/>
                </a:rPr>
                <a:t>Google </a:t>
              </a:r>
              <a:r>
                <a:rPr lang="zh-CN" altLang="en-US" sz="1400" dirty="0">
                  <a:solidFill>
                    <a:srgbClr val="333333"/>
                  </a:solidFill>
                  <a:latin typeface="Comic Sans MS" panose="030F0702030302020204" pitchFamily="66" charset="0"/>
                  <a:ea typeface="宋体" panose="02010600030101010101" pitchFamily="2" charset="-122"/>
                </a:rPr>
                <a:t>旗下的 </a:t>
              </a:r>
              <a:r>
                <a:rPr lang="en-US" altLang="zh-CN" sz="1400" dirty="0">
                  <a:solidFill>
                    <a:srgbClr val="333333"/>
                  </a:solidFill>
                  <a:latin typeface="Comic Sans MS" panose="030F0702030302020204" pitchFamily="66" charset="0"/>
                  <a:ea typeface="宋体" panose="02010600030101010101" pitchFamily="2" charset="-122"/>
                </a:rPr>
                <a:t>DeepMind</a:t>
              </a:r>
              <a:r>
                <a:rPr lang="zh-CN" altLang="en-US" sz="1400" dirty="0">
                  <a:solidFill>
                    <a:srgbClr val="333333"/>
                  </a:solidFill>
                  <a:latin typeface="Comic Sans MS" panose="030F0702030302020204" pitchFamily="66" charset="0"/>
                  <a:ea typeface="宋体" panose="02010600030101010101" pitchFamily="2" charset="-122"/>
                </a:rPr>
                <a:t>开发的</a:t>
              </a:r>
              <a:r>
                <a:rPr lang="en-US" altLang="zh-CN" sz="1400" dirty="0" err="1">
                  <a:solidFill>
                    <a:srgbClr val="333333"/>
                  </a:solidFill>
                  <a:latin typeface="Comic Sans MS" panose="030F0702030302020204" pitchFamily="66" charset="0"/>
                  <a:ea typeface="宋体" panose="02010600030101010101" pitchFamily="2" charset="-122"/>
                </a:rPr>
                <a:t>AlphaStar</a:t>
              </a:r>
              <a:r>
                <a:rPr lang="en-US" altLang="zh-CN" sz="1400" dirty="0">
                  <a:solidFill>
                    <a:srgbClr val="333333"/>
                  </a:solidFill>
                  <a:latin typeface="Comic Sans MS" panose="030F0702030302020204" pitchFamily="66" charset="0"/>
                  <a:ea typeface="宋体" panose="02010600030101010101" pitchFamily="2" charset="-122"/>
                </a:rPr>
                <a:t> </a:t>
              </a:r>
              <a:r>
                <a:rPr lang="zh-CN" altLang="en-US" sz="1400" dirty="0">
                  <a:solidFill>
                    <a:srgbClr val="333333"/>
                  </a:solidFill>
                  <a:latin typeface="Comic Sans MS" panose="030F0702030302020204" pitchFamily="66" charset="0"/>
                  <a:ea typeface="宋体" panose="02010600030101010101" pitchFamily="2" charset="-122"/>
                </a:rPr>
                <a:t>在</a:t>
              </a:r>
              <a:r>
                <a:rPr lang="en-US" altLang="zh-CN" sz="1400" dirty="0">
                  <a:solidFill>
                    <a:srgbClr val="333333"/>
                  </a:solidFill>
                  <a:latin typeface="Comic Sans MS" panose="030F0702030302020204" pitchFamily="66" charset="0"/>
                  <a:ea typeface="宋体" panose="02010600030101010101" pitchFamily="2" charset="-122"/>
                </a:rPr>
                <a:t>《</a:t>
              </a:r>
              <a:r>
                <a:rPr lang="zh-CN" altLang="en-US" sz="1400" dirty="0">
                  <a:solidFill>
                    <a:srgbClr val="333333"/>
                  </a:solidFill>
                  <a:latin typeface="Comic Sans MS" panose="030F0702030302020204" pitchFamily="66" charset="0"/>
                  <a:ea typeface="宋体" panose="02010600030101010101" pitchFamily="2" charset="-122"/>
                </a:rPr>
                <a:t>星际争霸 </a:t>
              </a:r>
              <a:r>
                <a:rPr lang="en-US" altLang="zh-CN" sz="1400" dirty="0">
                  <a:solidFill>
                    <a:srgbClr val="333333"/>
                  </a:solidFill>
                  <a:latin typeface="Comic Sans MS" panose="030F0702030302020204" pitchFamily="66" charset="0"/>
                  <a:ea typeface="宋体" panose="02010600030101010101" pitchFamily="2" charset="-122"/>
                </a:rPr>
                <a:t>2》</a:t>
              </a:r>
              <a:r>
                <a:rPr lang="zh-CN" altLang="en-US" sz="1400" dirty="0">
                  <a:solidFill>
                    <a:srgbClr val="333333"/>
                  </a:solidFill>
                  <a:latin typeface="Comic Sans MS" panose="030F0702030302020204" pitchFamily="66" charset="0"/>
                  <a:ea typeface="宋体" panose="02010600030101010101" pitchFamily="2" charset="-122"/>
                </a:rPr>
                <a:t>中战胜职业玩家。</a:t>
              </a:r>
              <a:endParaRPr lang="zh-CN" altLang="en-US" sz="1400" dirty="0">
                <a:solidFill>
                  <a:prstClr val="black"/>
                </a:solidFill>
                <a:latin typeface="Comic Sans MS" panose="030F0702030302020204" pitchFamily="66" charset="0"/>
                <a:ea typeface="宋体" panose="02010600030101010101" pitchFamily="2" charset="-122"/>
              </a:endParaRPr>
            </a:p>
          </p:txBody>
        </p:sp>
        <p:pic>
          <p:nvPicPr>
            <p:cNvPr id="22" name="图片 21"/>
            <p:cNvPicPr>
              <a:picLocks noChangeAspect="1"/>
            </p:cNvPicPr>
            <p:nvPr/>
          </p:nvPicPr>
          <p:blipFill>
            <a:blip r:embed="rId6"/>
            <a:stretch>
              <a:fillRect/>
            </a:stretch>
          </p:blipFill>
          <p:spPr>
            <a:xfrm>
              <a:off x="6019800" y="4269216"/>
              <a:ext cx="3429000" cy="1917700"/>
            </a:xfrm>
            <a:prstGeom prst="rect">
              <a:avLst/>
            </a:prstGeom>
          </p:spPr>
        </p:pic>
      </p:gr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685800" y="1714500"/>
            <a:ext cx="7772400" cy="857250"/>
          </a:xfrm>
          <a:prstGeom prst="rect">
            <a:avLst/>
          </a:prstGeom>
          <a:solidFill>
            <a:srgbClr val="FFFFFF"/>
          </a:solidFill>
          <a:ln w="9525">
            <a:solidFill>
              <a:srgbClr val="000000"/>
            </a:solidFill>
            <a:miter lim="800000"/>
          </a:ln>
          <a:effectLst>
            <a:outerShdw dist="107763" dir="2700000" algn="ctr" rotWithShape="0">
              <a:srgbClr val="808080">
                <a:alpha val="50000"/>
              </a:srgbClr>
            </a:outerShdw>
          </a:effectLst>
        </p:spPr>
        <p:txBody>
          <a:bodyPr vert="horz" wrap="square" lIns="91440" tIns="45720" rIns="91440" bIns="45720" numCol="1" anchor="ctr" anchorCtr="0" compatLnSpc="1"/>
          <a:lstStyle>
            <a:lvl1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2pPr>
            <a:lvl3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3pPr>
            <a:lvl4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4pPr>
            <a:lvl5pPr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5pPr>
            <a:lvl6pPr marL="3429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6pPr>
            <a:lvl7pPr marL="6858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7pPr>
            <a:lvl8pPr marL="10287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8pPr>
            <a:lvl9pPr marL="1371600" algn="ctr" rtl="0" eaLnBrk="0" fontAlgn="base" hangingPunct="0">
              <a:spcBef>
                <a:spcPct val="0"/>
              </a:spcBef>
              <a:spcAft>
                <a:spcPct val="0"/>
              </a:spcAft>
              <a:defRPr kumimoji="1" sz="2400" b="1">
                <a:solidFill>
                  <a:schemeClr val="tx1"/>
                </a:solidFill>
                <a:effectLst>
                  <a:outerShdw blurRad="38100" dist="38100" dir="2700000" algn="tl">
                    <a:srgbClr val="C0C0C0"/>
                  </a:outerShdw>
                </a:effectLst>
                <a:latin typeface="Comic Sans MS" panose="030F07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cs typeface="Arial" panose="020B0604020202020204" pitchFamily="34" charset="0"/>
              </a:rPr>
              <a:t>Database Research: Challenges and Opportunities</a:t>
            </a:r>
            <a:endParaRPr kumimoji="1" lang="en-US" altLang="zh-CN" sz="24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cs typeface="Arial" panose="020B0604020202020204" pitchFamily="34" charset="0"/>
            </a:endParaRPr>
          </a:p>
        </p:txBody>
      </p:sp>
      <p:sp>
        <p:nvSpPr>
          <p:cNvPr id="3" name="矩形 2"/>
          <p:cNvSpPr/>
          <p:nvPr/>
        </p:nvSpPr>
        <p:spPr>
          <a:xfrm>
            <a:off x="829816" y="2768610"/>
            <a:ext cx="7702624" cy="307777"/>
          </a:xfrm>
          <a:prstGeom prst="rect">
            <a:avLst/>
          </a:prstGeom>
        </p:spPr>
        <p:txBody>
          <a:bodyPr wrap="square">
            <a:spAutoFit/>
          </a:bodyPr>
          <a:lstStyle/>
          <a:p>
            <a:r>
              <a:rPr lang="en-US" altLang="zh-CN" b="1">
                <a:ea typeface="宋体" panose="02010600030101010101" pitchFamily="2" charset="-122"/>
              </a:rPr>
              <a:t>An overview on the Claremont 2008 / Beckman 2013 Report / other materials</a:t>
            </a:r>
            <a:endParaRPr lang="en-US" altLang="zh-CN" b="1">
              <a:ea typeface="宋体" panose="02010600030101010101" pitchFamily="2" charset="-122"/>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Challenges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6040" y="699542"/>
            <a:ext cx="8948448" cy="3805070"/>
          </a:xfrm>
        </p:spPr>
        <p:txBody>
          <a:bodyPr/>
          <a:lstStyle/>
          <a:p>
            <a:pPr>
              <a:spcBef>
                <a:spcPts val="600"/>
              </a:spcBef>
              <a:spcAft>
                <a:spcPts val="0"/>
              </a:spcAft>
            </a:pPr>
            <a:r>
              <a:rPr lang="en-US" altLang="zh-CN" sz="2000" b="1" dirty="0">
                <a:latin typeface="Comic Sans MS" panose="030F0702030302020204" pitchFamily="66" charset="0"/>
              </a:rPr>
              <a:t>Architectural shifts in computing</a:t>
            </a:r>
            <a:endParaRPr lang="en-US" altLang="zh-CN" sz="2000" b="1"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At the macro scale, the rise of “cloud” computing services suggests fundamental changes in software architecture</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At a micro scale, computer architectures have shifted the focus of </a:t>
            </a:r>
            <a:r>
              <a:rPr lang="en-US" altLang="zh-CN" sz="1800" b="1" dirty="0">
                <a:solidFill>
                  <a:srgbClr val="0000FF"/>
                </a:solidFill>
                <a:latin typeface="Comic Sans MS" panose="030F0702030302020204" pitchFamily="66" charset="0"/>
              </a:rPr>
              <a:t>Moore’s Law </a:t>
            </a:r>
            <a:r>
              <a:rPr lang="en-US" altLang="zh-CN" sz="1800" dirty="0">
                <a:latin typeface="Comic Sans MS" panose="030F0702030302020204" pitchFamily="66" charset="0"/>
              </a:rPr>
              <a:t>from increasing clock speed per chip to </a:t>
            </a:r>
            <a:r>
              <a:rPr lang="en-US" altLang="zh-CN" sz="1800" b="1" dirty="0">
                <a:solidFill>
                  <a:srgbClr val="0000FF"/>
                </a:solidFill>
                <a:latin typeface="Comic Sans MS" panose="030F0702030302020204" pitchFamily="66" charset="0"/>
              </a:rPr>
              <a:t>increasing the number of processor cores and threads per chip</a:t>
            </a:r>
            <a:endParaRPr lang="en-US" altLang="zh-CN" sz="1800" b="1" dirty="0">
              <a:solidFill>
                <a:srgbClr val="0000FF"/>
              </a:solidFill>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In storage technologies, major changes are underway in the </a:t>
            </a:r>
            <a:r>
              <a:rPr lang="en-US" altLang="zh-CN" sz="1800" b="1" dirty="0">
                <a:solidFill>
                  <a:srgbClr val="C00000"/>
                </a:solidFill>
                <a:latin typeface="Comic Sans MS" panose="030F0702030302020204" pitchFamily="66" charset="0"/>
              </a:rPr>
              <a:t>memory hierarchy</a:t>
            </a:r>
            <a:r>
              <a:rPr lang="en-US" altLang="zh-CN" sz="1800" dirty="0">
                <a:latin typeface="Comic Sans MS" panose="030F0702030302020204" pitchFamily="66" charset="0"/>
              </a:rPr>
              <a:t>, due to the availability of more and larger on-chip caches, large inexpensive RAM, and flash memory</a:t>
            </a:r>
            <a:endParaRPr lang="en-US" altLang="zh-CN" sz="1800" dirty="0">
              <a:latin typeface="Comic Sans MS" panose="030F0702030302020204" pitchFamily="66" charset="0"/>
            </a:endParaRPr>
          </a:p>
          <a:p>
            <a:pPr lvl="1">
              <a:spcBef>
                <a:spcPts val="600"/>
              </a:spcBef>
              <a:spcAft>
                <a:spcPts val="0"/>
              </a:spcAft>
            </a:pPr>
            <a:r>
              <a:rPr lang="en-US" altLang="zh-CN" sz="1800" b="1" dirty="0">
                <a:solidFill>
                  <a:srgbClr val="C00000"/>
                </a:solidFill>
                <a:latin typeface="Comic Sans MS" panose="030F0702030302020204" pitchFamily="66" charset="0"/>
              </a:rPr>
              <a:t>Power consumption </a:t>
            </a:r>
            <a:r>
              <a:rPr lang="en-US" altLang="zh-CN" sz="1800" dirty="0">
                <a:latin typeface="Comic Sans MS" panose="030F0702030302020204" pitchFamily="66" charset="0"/>
              </a:rPr>
              <a:t>has become an increasingly important aspect of the price/performance metric of large systems</a:t>
            </a:r>
            <a:endParaRPr lang="en-US" altLang="zh-CN" sz="1800" dirty="0">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Opportunities (1)</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17042"/>
            <a:ext cx="8928992" cy="4186956"/>
          </a:xfrm>
        </p:spPr>
        <p:txBody>
          <a:bodyPr/>
          <a:lstStyle/>
          <a:p>
            <a:pPr>
              <a:spcBef>
                <a:spcPts val="0"/>
              </a:spcBef>
              <a:spcAft>
                <a:spcPts val="0"/>
              </a:spcAft>
            </a:pPr>
            <a:r>
              <a:rPr lang="en-US" altLang="zh-CN" sz="1800" b="1" dirty="0">
                <a:latin typeface="Comic Sans MS" panose="030F0702030302020204" pitchFamily="66" charset="0"/>
              </a:rPr>
              <a:t>Revisiting database engines: Traditional data engine NOT work well</a:t>
            </a:r>
            <a:endParaRPr lang="en-US" altLang="zh-CN" sz="1800" b="1"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OLTP System: data provenance, schema evolution and versioning</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Text indexing</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Media delivery</a:t>
            </a:r>
            <a:endParaRPr lang="en-US" altLang="zh-CN" sz="1400" dirty="0">
              <a:latin typeface="Comic Sans MS" panose="030F0702030302020204" pitchFamily="66" charset="0"/>
            </a:endParaRPr>
          </a:p>
          <a:p>
            <a:pPr>
              <a:spcBef>
                <a:spcPts val="0"/>
              </a:spcBef>
              <a:spcAft>
                <a:spcPts val="0"/>
              </a:spcAft>
            </a:pPr>
            <a:r>
              <a:rPr lang="en-US" altLang="zh-CN" sz="1800" b="1" dirty="0">
                <a:latin typeface="Comic Sans MS" panose="030F0702030302020204" pitchFamily="66" charset="0"/>
              </a:rPr>
              <a:t>Revisiting Database Engines</a:t>
            </a:r>
            <a:endParaRPr lang="en-US" altLang="zh-CN" sz="1800" b="1"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designing systems for clusters of many-core processors</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exploiting remote RAM and Flash as persistent media, rather than relying solely on magnetic disk</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treating query optimization and physical data layout as a unified, adaptive, self-tuning task to be carried out continuously</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compressing and encrypting data at the storage layer, integrated with data layout and query optimization; </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designing systems that embrace non-relational data models, rather than “shoehorning” them into tables</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trading off consistency and availability for better performance and scale out to thousands of machines</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designing power-aware DBMSs that limit energy costs without sacrificing scalability (Green DBMS)</a:t>
            </a:r>
            <a:endParaRPr lang="en-US" altLang="zh-CN" sz="1400" dirty="0">
              <a:latin typeface="Comic Sans MS" panose="030F0702030302020204" pitchFamily="66" charset="0"/>
            </a:endParaRPr>
          </a:p>
          <a:p>
            <a:pPr lvl="1">
              <a:spcBef>
                <a:spcPts val="0"/>
              </a:spcBef>
              <a:spcAft>
                <a:spcPts val="0"/>
              </a:spcAft>
            </a:pPr>
            <a:endParaRPr lang="en-US" altLang="zh-CN" sz="1600" dirty="0">
              <a:latin typeface="Comic Sans MS" panose="030F0702030302020204" pitchFamily="66" charset="0"/>
            </a:endParaRPr>
          </a:p>
          <a:p>
            <a:pPr lvl="1">
              <a:spcBef>
                <a:spcPts val="0"/>
              </a:spcBef>
              <a:spcAft>
                <a:spcPts val="0"/>
              </a:spcAft>
            </a:pPr>
            <a:endParaRPr lang="en-US" altLang="zh-CN" sz="1600" dirty="0">
              <a:latin typeface="Comic Sans MS" panose="030F0702030302020204" pitchFamily="66" charset="0"/>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Opportunities (2)</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5544616" cy="3805070"/>
          </a:xfrm>
        </p:spPr>
        <p:txBody>
          <a:bodyPr/>
          <a:lstStyle/>
          <a:p>
            <a:pPr>
              <a:spcBef>
                <a:spcPts val="600"/>
              </a:spcBef>
              <a:spcAft>
                <a:spcPts val="0"/>
              </a:spcAft>
            </a:pPr>
            <a:r>
              <a:rPr lang="en-US" altLang="zh-CN" sz="2000" dirty="0">
                <a:latin typeface="Comic Sans MS" panose="030F0702030302020204" pitchFamily="66" charset="0"/>
              </a:rPr>
              <a:t>Declarative programming for Emerging platforms : Data-centric approach for emerging platforms</a:t>
            </a:r>
            <a:endParaRPr lang="en-US" altLang="zh-CN" sz="20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Many core chips</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Distributed services</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Cloud computing platforms</a:t>
            </a:r>
            <a:endParaRPr lang="en-US" altLang="zh-CN" sz="18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Declarative programming for Emerging platforms : Good examples</a:t>
            </a:r>
            <a:endParaRPr lang="en-US" altLang="zh-CN" sz="20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Map-reduce:  data-parallelism </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Ruby, Rails: query-like logic</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XQuery</a:t>
            </a:r>
            <a:endParaRPr lang="en-US" altLang="zh-CN" sz="1800" dirty="0">
              <a:latin typeface="Comic Sans MS" panose="030F0702030302020204" pitchFamily="66" charset="0"/>
            </a:endParaRPr>
          </a:p>
          <a:p>
            <a:pPr lvl="1">
              <a:spcBef>
                <a:spcPts val="600"/>
              </a:spcBef>
              <a:spcAft>
                <a:spcPts val="0"/>
              </a:spcAft>
            </a:pPr>
            <a:endParaRPr lang="en-US" altLang="zh-CN" sz="1800" dirty="0">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p:txBody>
      </p:sp>
      <p:pic>
        <p:nvPicPr>
          <p:cNvPr id="4" name="Picture 5" descr="MapRedu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0547" y="1167416"/>
            <a:ext cx="4037957" cy="334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Opportunities (3)</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38888"/>
            <a:ext cx="8712968" cy="4093102"/>
          </a:xfrm>
        </p:spPr>
        <p:txBody>
          <a:bodyPr/>
          <a:lstStyle/>
          <a:p>
            <a:pPr>
              <a:spcBef>
                <a:spcPts val="600"/>
              </a:spcBef>
              <a:spcAft>
                <a:spcPts val="0"/>
              </a:spcAft>
            </a:pPr>
            <a:r>
              <a:rPr lang="en-US" altLang="zh-CN" sz="2000" b="1" dirty="0">
                <a:latin typeface="Comic Sans MS" panose="030F0702030302020204" pitchFamily="66" charset="0"/>
              </a:rPr>
              <a:t>The interplay of structured and unstructured data: Witnessing a growing amount of structured data</a:t>
            </a:r>
            <a:endParaRPr lang="en-US" altLang="zh-CN" sz="2000" b="1"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Millions of database hidden (Deep Web)</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Millions of HTML tables and Mash ups</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Web 2.0 Service photo video websites</a:t>
            </a:r>
            <a:endParaRPr lang="en-US" altLang="zh-CN" sz="1800" dirty="0">
              <a:latin typeface="Comic Sans MS" panose="030F0702030302020204" pitchFamily="66" charset="0"/>
            </a:endParaRPr>
          </a:p>
          <a:p>
            <a:pPr>
              <a:spcBef>
                <a:spcPts val="600"/>
              </a:spcBef>
              <a:spcAft>
                <a:spcPts val="0"/>
              </a:spcAft>
            </a:pPr>
            <a:r>
              <a:rPr lang="en-US" altLang="zh-CN" sz="2000" b="1" dirty="0">
                <a:latin typeface="Comic Sans MS" panose="030F0702030302020204" pitchFamily="66" charset="0"/>
              </a:rPr>
              <a:t>The interplay of structured and unstructured data</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A significant long-term goal for our community is to transition from managing traditional databases consisting of well-defined schemata for structured business data </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to the much more challenging task of managing a rich collection of structured, semi-structured and unstructured data, spread over many repositories in the enterprise and on the Web. This has sometimes been referred to as the challenge of managing </a:t>
            </a:r>
            <a:r>
              <a:rPr lang="en-US" altLang="zh-CN" sz="1600" b="1" dirty="0">
                <a:solidFill>
                  <a:srgbClr val="0000FF"/>
                </a:solidFill>
                <a:latin typeface="Comic Sans MS" panose="030F0702030302020204" pitchFamily="66" charset="0"/>
              </a:rPr>
              <a:t>data spaces</a:t>
            </a:r>
            <a:endParaRPr lang="en-US" altLang="zh-CN" sz="1600" b="1" dirty="0">
              <a:solidFill>
                <a:srgbClr val="0000FF"/>
              </a:solidFill>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Opportunities (4)</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69215"/>
            <a:ext cx="8496944" cy="3805070"/>
          </a:xfrm>
        </p:spPr>
        <p:txBody>
          <a:bodyPr/>
          <a:lstStyle/>
          <a:p>
            <a:pPr>
              <a:spcBef>
                <a:spcPts val="600"/>
              </a:spcBef>
              <a:spcAft>
                <a:spcPts val="0"/>
              </a:spcAft>
            </a:pPr>
            <a:r>
              <a:rPr lang="en-US" altLang="zh-CN" sz="2000" b="1" dirty="0">
                <a:latin typeface="Comic Sans MS" panose="030F0702030302020204" pitchFamily="66" charset="0"/>
              </a:rPr>
              <a:t>Cloud data service: shared commodity hardware for computing and storage</a:t>
            </a:r>
            <a:endParaRPr lang="en-US" altLang="zh-CN" sz="2000" b="1"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Application service (salesforce.com)</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Storage service (Amazon Web service)</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Computing service (Google App Engine)</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Data service (Microsoft </a:t>
            </a:r>
            <a:r>
              <a:rPr lang="en-US" altLang="zh-CN" sz="1800" dirty="0" err="1">
                <a:latin typeface="Comic Sans MS" panose="030F0702030302020204" pitchFamily="66" charset="0"/>
              </a:rPr>
              <a:t>SQLServer</a:t>
            </a:r>
            <a:r>
              <a:rPr lang="en-US" altLang="zh-CN" sz="1800" dirty="0">
                <a:latin typeface="Comic Sans MS" panose="030F0702030302020204" pitchFamily="66" charset="0"/>
              </a:rPr>
              <a:t> data center)</a:t>
            </a:r>
            <a:endParaRPr lang="en-US" altLang="zh-CN" sz="1800" dirty="0">
              <a:latin typeface="Comic Sans MS" panose="030F0702030302020204" pitchFamily="66" charset="0"/>
            </a:endParaRPr>
          </a:p>
          <a:p>
            <a:pPr>
              <a:spcBef>
                <a:spcPts val="600"/>
              </a:spcBef>
              <a:spcAft>
                <a:spcPts val="0"/>
              </a:spcAft>
            </a:pPr>
            <a:r>
              <a:rPr lang="en-US" altLang="zh-CN" sz="2000" b="1" dirty="0">
                <a:latin typeface="Comic Sans MS" panose="030F0702030302020204" pitchFamily="66" charset="0"/>
              </a:rPr>
              <a:t>Cloud data service: research challenge</a:t>
            </a:r>
            <a:endParaRPr lang="en-US" altLang="zh-CN" sz="2000" b="1"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Self-management database: limited human invention, various workloads</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Large scale query processing and optimization</a:t>
            </a:r>
            <a:endParaRPr lang="en-US" altLang="zh-CN" sz="1800" dirty="0">
              <a:latin typeface="Comic Sans MS" panose="030F0702030302020204" pitchFamily="66" charset="0"/>
            </a:endParaRPr>
          </a:p>
          <a:p>
            <a:pPr lvl="1">
              <a:spcBef>
                <a:spcPts val="600"/>
              </a:spcBef>
              <a:spcAft>
                <a:spcPts val="0"/>
              </a:spcAft>
            </a:pPr>
            <a:r>
              <a:rPr lang="en-US" altLang="zh-CN" sz="1800" dirty="0">
                <a:latin typeface="Comic Sans MS" panose="030F0702030302020204" pitchFamily="66" charset="0"/>
              </a:rPr>
              <a:t>Data security and privacy with sharing</a:t>
            </a:r>
            <a:endParaRPr lang="en-US" altLang="zh-CN" sz="1800" dirty="0">
              <a:latin typeface="Comic Sans MS" panose="030F0702030302020204" pitchFamily="66" charset="0"/>
            </a:endParaRPr>
          </a:p>
          <a:p>
            <a:pPr lvl="1">
              <a:spcBef>
                <a:spcPts val="600"/>
              </a:spcBef>
              <a:spcAft>
                <a:spcPts val="0"/>
              </a:spcAft>
            </a:pPr>
            <a:endParaRPr lang="en-US" altLang="zh-CN" sz="1800" dirty="0">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Opportunities (5)</a:t>
            </a:r>
            <a:endParaRPr lang="zh-CN" altLang="en-US" dirty="0">
              <a:latin typeface="Comic Sans MS" panose="030F0702030302020204" pitchFamily="66" charset="0"/>
            </a:endParaRPr>
          </a:p>
        </p:txBody>
      </p:sp>
      <p:sp>
        <p:nvSpPr>
          <p:cNvPr id="3" name="内容占位符 2"/>
          <p:cNvSpPr>
            <a:spLocks noGrp="1"/>
          </p:cNvSpPr>
          <p:nvPr>
            <p:ph idx="1"/>
          </p:nvPr>
        </p:nvSpPr>
        <p:spPr>
          <a:xfrm>
            <a:off x="80080" y="719356"/>
            <a:ext cx="6019676" cy="3805070"/>
          </a:xfrm>
        </p:spPr>
        <p:txBody>
          <a:bodyPr/>
          <a:lstStyle/>
          <a:p>
            <a:pPr>
              <a:spcBef>
                <a:spcPts val="600"/>
              </a:spcBef>
              <a:spcAft>
                <a:spcPts val="0"/>
              </a:spcAft>
            </a:pPr>
            <a:r>
              <a:rPr lang="en-US" altLang="zh-CN" sz="2000" b="1" dirty="0">
                <a:latin typeface="Comic Sans MS" panose="030F0702030302020204" pitchFamily="66" charset="0"/>
              </a:rPr>
              <a:t>Mobile applications:</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“On the go” interaction</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Location based service</a:t>
            </a:r>
            <a:endParaRPr lang="en-US" altLang="zh-CN" sz="1600" dirty="0">
              <a:latin typeface="Comic Sans MS" panose="030F0702030302020204" pitchFamily="66" charset="0"/>
            </a:endParaRPr>
          </a:p>
          <a:p>
            <a:pPr>
              <a:spcBef>
                <a:spcPts val="600"/>
              </a:spcBef>
              <a:spcAft>
                <a:spcPts val="0"/>
              </a:spcAft>
            </a:pPr>
            <a:r>
              <a:rPr lang="en-US" altLang="zh-CN" sz="2000" b="1" dirty="0">
                <a:latin typeface="Comic Sans MS" panose="030F0702030302020204" pitchFamily="66" charset="0"/>
              </a:rPr>
              <a:t>Mobile applications and virtual worlds</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In the mobile space:</a:t>
            </a:r>
            <a:endParaRPr lang="en-US" altLang="zh-CN" sz="16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The platforms on which to build mobile applications (i.e., the hardware, software and network) are maturing to the point that they have attracted large user bases, and can ubiquitously support very powerful interactions “on the go”</a:t>
            </a:r>
            <a:endParaRPr lang="en-US" altLang="zh-CN" sz="14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Emergence of mobile search and social networks suggests an exciting new set of mobile applications</a:t>
            </a:r>
            <a:endParaRPr lang="en-US" altLang="zh-CN" sz="14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Virtual worlds like Second Life are growing quickly in </a:t>
            </a:r>
            <a:r>
              <a:rPr lang="en-US" altLang="zh-CN" sz="1600">
                <a:latin typeface="Comic Sans MS" panose="030F0702030302020204" pitchFamily="66" charset="0"/>
              </a:rPr>
              <a:t>popularity </a:t>
            </a:r>
            <a:endParaRPr lang="en-US" altLang="zh-CN" sz="1800" dirty="0">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p:txBody>
      </p:sp>
      <p:pic>
        <p:nvPicPr>
          <p:cNvPr id="6" name="Picture 4" descr="Ontheg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168" y="943741"/>
            <a:ext cx="1350169" cy="1202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Second Lif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5427" y="3615484"/>
            <a:ext cx="1997869"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secondlife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2217700"/>
            <a:ext cx="1244203" cy="132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Second_Life-California_Cond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4831" y="861856"/>
            <a:ext cx="1058465" cy="174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bwMode="auto">
          <a:xfrm>
            <a:off x="196135" y="997316"/>
            <a:ext cx="1297524" cy="1138733"/>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Modeling &amp; optimization</a:t>
            </a: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53" name="矩形: 圆角 52"/>
          <p:cNvSpPr/>
          <p:nvPr/>
        </p:nvSpPr>
        <p:spPr bwMode="auto">
          <a:xfrm>
            <a:off x="197511" y="2281781"/>
            <a:ext cx="1296149" cy="776023"/>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GB"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Feature</a:t>
            </a:r>
            <a:r>
              <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 learning</a:t>
            </a: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54" name="矩形: 圆角 53"/>
          <p:cNvSpPr/>
          <p:nvPr/>
        </p:nvSpPr>
        <p:spPr bwMode="auto">
          <a:xfrm>
            <a:off x="197511" y="3219822"/>
            <a:ext cx="1296148" cy="594066"/>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Data Pre-processing &amp; abstraction</a:t>
            </a: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55" name="矩形: 圆角 54"/>
          <p:cNvSpPr/>
          <p:nvPr/>
        </p:nvSpPr>
        <p:spPr bwMode="auto">
          <a:xfrm>
            <a:off x="197511" y="3948881"/>
            <a:ext cx="1296148" cy="1053139"/>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Data collection &amp; management</a:t>
            </a: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7" name="文本框 6"/>
          <p:cNvSpPr txBox="1"/>
          <p:nvPr/>
        </p:nvSpPr>
        <p:spPr>
          <a:xfrm>
            <a:off x="1572319" y="515402"/>
            <a:ext cx="1134126"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Airports</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56" name="文本框 55"/>
          <p:cNvSpPr txBox="1"/>
          <p:nvPr/>
        </p:nvSpPr>
        <p:spPr>
          <a:xfrm>
            <a:off x="2531912" y="515402"/>
            <a:ext cx="1421306"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Logistics</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57" name="文本框 56"/>
          <p:cNvSpPr txBox="1"/>
          <p:nvPr/>
        </p:nvSpPr>
        <p:spPr>
          <a:xfrm>
            <a:off x="3735779" y="524803"/>
            <a:ext cx="1888467"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Learning &amp; Teaching</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58" name="文本框 57"/>
          <p:cNvSpPr txBox="1"/>
          <p:nvPr/>
        </p:nvSpPr>
        <p:spPr>
          <a:xfrm>
            <a:off x="5375743" y="538156"/>
            <a:ext cx="1421306"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Food Safety</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60" name="矩形: 圆角 59"/>
          <p:cNvSpPr/>
          <p:nvPr/>
        </p:nvSpPr>
        <p:spPr bwMode="auto">
          <a:xfrm>
            <a:off x="1786026" y="4001739"/>
            <a:ext cx="1111789" cy="546021"/>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Flight data, airfield operation data</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1" name="矩形: 圆角 60"/>
          <p:cNvSpPr/>
          <p:nvPr/>
        </p:nvSpPr>
        <p:spPr bwMode="auto">
          <a:xfrm>
            <a:off x="2985654" y="4001739"/>
            <a:ext cx="992280" cy="568234"/>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Order data, driver data</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2" name="矩形: 圆角 61"/>
          <p:cNvSpPr/>
          <p:nvPr/>
        </p:nvSpPr>
        <p:spPr bwMode="auto">
          <a:xfrm>
            <a:off x="4079933" y="4008891"/>
            <a:ext cx="1248151" cy="568234"/>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Student data, teacher data,</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c</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heck in/out data  </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3" name="矩形: 圆角 62"/>
          <p:cNvSpPr/>
          <p:nvPr/>
        </p:nvSpPr>
        <p:spPr bwMode="auto">
          <a:xfrm>
            <a:off x="1786026" y="4655772"/>
            <a:ext cx="4745797" cy="346249"/>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20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Weather data, social media data, urban context data, demographics</a:t>
            </a:r>
            <a:endParaRPr kumimoji="0" lang="en-US" sz="120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4" name="矩形: 圆角 63"/>
          <p:cNvSpPr/>
          <p:nvPr/>
        </p:nvSpPr>
        <p:spPr bwMode="auto">
          <a:xfrm>
            <a:off x="5397696" y="4030036"/>
            <a:ext cx="1134126" cy="547089"/>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Health data</a:t>
            </a:r>
            <a:r>
              <a:rPr kumimoji="0" lang="en-GB"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a:t>
            </a:r>
            <a:endParaRPr kumimoji="0" lang="en-GB"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fMRI,</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criminal records</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5" name="矩形: 圆角 64"/>
          <p:cNvSpPr/>
          <p:nvPr/>
        </p:nvSpPr>
        <p:spPr bwMode="auto">
          <a:xfrm>
            <a:off x="7654545" y="2031691"/>
            <a:ext cx="1318385" cy="919250"/>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Discriminative, low dimensional, and representative features </a:t>
            </a:r>
            <a:endPar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6" name="矩形: 圆角 65"/>
          <p:cNvSpPr/>
          <p:nvPr/>
        </p:nvSpPr>
        <p:spPr bwMode="auto">
          <a:xfrm>
            <a:off x="7663733" y="3003798"/>
            <a:ext cx="1318385" cy="946535"/>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High efficiency, high privacy guarantee</a:t>
            </a:r>
            <a:endPar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7" name="矩形: 圆角 66"/>
          <p:cNvSpPr/>
          <p:nvPr/>
        </p:nvSpPr>
        <p:spPr bwMode="auto">
          <a:xfrm>
            <a:off x="7663732" y="4008892"/>
            <a:ext cx="1318385" cy="993128"/>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Joint data collection, scalable storage</a:t>
            </a:r>
            <a:endParaRPr kumimoji="0" 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9" name="矩形: 圆角 68"/>
          <p:cNvSpPr/>
          <p:nvPr/>
        </p:nvSpPr>
        <p:spPr bwMode="auto">
          <a:xfrm>
            <a:off x="1680328" y="3219822"/>
            <a:ext cx="2913377" cy="594066"/>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Data cleaning, Data integration, A</a:t>
            </a:r>
            <a:r>
              <a:rPr kumimoji="0" lang="en-US" sz="1050" b="0" i="0" u="none" strike="noStrike" kern="1200" cap="none" spc="0" normalizeH="0" baseline="0" noProof="0" dirty="0" err="1">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nonymization</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 Alignment, Denoising, Sampling, Missing data handling  </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70" name="矩形: 圆角 69"/>
          <p:cNvSpPr/>
          <p:nvPr/>
        </p:nvSpPr>
        <p:spPr bwMode="auto">
          <a:xfrm>
            <a:off x="1680327" y="2281780"/>
            <a:ext cx="5843445" cy="776024"/>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Network embedding, Word embedding, </a:t>
            </a:r>
            <a:r>
              <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Latent space </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learning, </a:t>
            </a:r>
            <a:r>
              <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D</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imension</a:t>
            </a:r>
            <a:r>
              <a:rPr kumimoji="0" lang="en-US" altLang="zh-CN" sz="1050" b="0" i="0" u="none" strike="noStrike" kern="1200" cap="none" spc="0" normalizeH="0" baseline="0" noProof="0" dirty="0" err="1">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ality</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 reduction</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75" name="矩形: 圆角 74"/>
          <p:cNvSpPr/>
          <p:nvPr/>
        </p:nvSpPr>
        <p:spPr bwMode="auto">
          <a:xfrm>
            <a:off x="7654544" y="991662"/>
            <a:ext cx="1336761" cy="986022"/>
          </a:xfrm>
          <a:prstGeom prst="roundRect">
            <a:avLst/>
          </a:prstGeom>
          <a:solidFill>
            <a:schemeClr val="bg2">
              <a:lumMod val="50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High accuracy, high efficiency, low complexity</a:t>
            </a:r>
            <a:r>
              <a:rPr kumimoji="0" lang="en-GB" altLang="zh-CN"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a:t>
            </a:r>
            <a:r>
              <a:rPr kumimoji="0" lang="zh-CN" altLang="en-US"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 </a:t>
            </a:r>
            <a:r>
              <a:rPr kumimoji="0" lang="en-GB" altLang="zh-CN"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robustness, interpretability</a:t>
            </a:r>
            <a:endParaRPr kumimoji="0" lang="en-US" altLang="zh-CN" sz="1050" b="1"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79" name="矩形: 圆角 78"/>
          <p:cNvSpPr/>
          <p:nvPr/>
        </p:nvSpPr>
        <p:spPr bwMode="auto">
          <a:xfrm>
            <a:off x="1786026" y="1009281"/>
            <a:ext cx="935991" cy="484748"/>
          </a:xfrm>
          <a:prstGeom prst="roundRect">
            <a:avLst/>
          </a:prstGeom>
          <a:solidFill>
            <a:srgbClr val="00B0F0"/>
          </a:solidFill>
          <a:ln w="12700" cap="flat" cmpd="sng" algn="ctr">
            <a:no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Resource allocation</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2" name="矩形 1"/>
          <p:cNvSpPr/>
          <p:nvPr/>
        </p:nvSpPr>
        <p:spPr bwMode="auto">
          <a:xfrm>
            <a:off x="89502" y="897564"/>
            <a:ext cx="1482817" cy="4158462"/>
          </a:xfrm>
          <a:prstGeom prst="rect">
            <a:avLst/>
          </a:prstGeom>
          <a:noFill/>
          <a:ln w="28575" cap="flat" cmpd="sng" algn="ctr">
            <a:solidFill>
              <a:schemeClr val="accent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37" name="矩形 36"/>
          <p:cNvSpPr/>
          <p:nvPr/>
        </p:nvSpPr>
        <p:spPr bwMode="auto">
          <a:xfrm>
            <a:off x="7605340" y="897564"/>
            <a:ext cx="1449158" cy="4158462"/>
          </a:xfrm>
          <a:prstGeom prst="rect">
            <a:avLst/>
          </a:prstGeom>
          <a:noFill/>
          <a:ln w="28575" cap="flat" cmpd="sng" algn="ctr">
            <a:solidFill>
              <a:schemeClr val="accent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38" name="矩形 37"/>
          <p:cNvSpPr/>
          <p:nvPr/>
        </p:nvSpPr>
        <p:spPr bwMode="auto">
          <a:xfrm>
            <a:off x="1680327" y="3921900"/>
            <a:ext cx="5843445" cy="1134126"/>
          </a:xfrm>
          <a:prstGeom prst="rect">
            <a:avLst/>
          </a:prstGeom>
          <a:noFill/>
          <a:ln w="28575" cap="flat" cmpd="sng" algn="ctr">
            <a:solidFill>
              <a:schemeClr val="accent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39" name="矩形 38"/>
          <p:cNvSpPr/>
          <p:nvPr/>
        </p:nvSpPr>
        <p:spPr bwMode="auto">
          <a:xfrm>
            <a:off x="1683762" y="897565"/>
            <a:ext cx="5840011" cy="1238484"/>
          </a:xfrm>
          <a:prstGeom prst="rect">
            <a:avLst/>
          </a:prstGeom>
          <a:noFill/>
          <a:ln w="28575" cap="flat" cmpd="sng" algn="ctr">
            <a:solidFill>
              <a:schemeClr val="accent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lstStyle/>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defRPr/>
            </a:pPr>
            <a:endParaRPr kumimoji="1" lang="zh-CN" altLang="en-US" sz="120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83" name="矩形: 圆角 78"/>
          <p:cNvSpPr/>
          <p:nvPr/>
        </p:nvSpPr>
        <p:spPr bwMode="auto">
          <a:xfrm>
            <a:off x="2809857" y="1018920"/>
            <a:ext cx="1100185" cy="484748"/>
          </a:xfrm>
          <a:prstGeom prst="roundRect">
            <a:avLst/>
          </a:prstGeom>
          <a:solidFill>
            <a:srgbClr val="00B0F0"/>
          </a:solidFill>
          <a:ln w="12700" cap="flat" cmpd="sng" algn="ctr">
            <a:no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Behavior/</a:t>
            </a:r>
            <a:r>
              <a:rPr kumimoji="0" lang="en-US" sz="105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attributes prediction</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84" name="矩形: 圆角 78"/>
          <p:cNvSpPr/>
          <p:nvPr/>
        </p:nvSpPr>
        <p:spPr bwMode="auto">
          <a:xfrm>
            <a:off x="4005749" y="1017319"/>
            <a:ext cx="1136282" cy="484748"/>
          </a:xfrm>
          <a:prstGeom prst="roundRect">
            <a:avLst/>
          </a:prstGeom>
          <a:solidFill>
            <a:srgbClr val="00B0F0"/>
          </a:solidFill>
          <a:ln w="12700" cap="flat" cmpd="sng" algn="ctr">
            <a:no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Pattern discovery</a:t>
            </a:r>
            <a:endParaRPr kumimoji="0" lang="en-US" altLang="zh-CN"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85" name="矩形: 圆角 78"/>
          <p:cNvSpPr/>
          <p:nvPr/>
        </p:nvSpPr>
        <p:spPr bwMode="auto">
          <a:xfrm>
            <a:off x="5223599" y="1026384"/>
            <a:ext cx="998169" cy="475684"/>
          </a:xfrm>
          <a:prstGeom prst="roundRect">
            <a:avLst/>
          </a:prstGeom>
          <a:solidFill>
            <a:srgbClr val="00B0F0"/>
          </a:solidFill>
          <a:ln w="12700" cap="flat" cmpd="sng" algn="ctr">
            <a:no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Anomaly detection</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3" name="文本框 2"/>
          <p:cNvSpPr txBox="1"/>
          <p:nvPr/>
        </p:nvSpPr>
        <p:spPr>
          <a:xfrm>
            <a:off x="6801565" y="4044573"/>
            <a:ext cx="662108" cy="900246"/>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Number</a:t>
            </a:r>
            <a:endPar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Text</a:t>
            </a:r>
            <a:endPar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Image</a:t>
            </a:r>
            <a:endPar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Voice</a:t>
            </a:r>
            <a:endPar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Video</a:t>
            </a:r>
            <a:endParaRPr kumimoji="1" lang="en-GB" sz="10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4" name="右大括号 3"/>
          <p:cNvSpPr/>
          <p:nvPr/>
        </p:nvSpPr>
        <p:spPr>
          <a:xfrm>
            <a:off x="6624228" y="4030036"/>
            <a:ext cx="163840" cy="971984"/>
          </a:xfrm>
          <a:prstGeom prst="rightBrac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 typeface="Arial" panose="020B0604020202020204" pitchFamily="34" charset="0"/>
              <a:buNone/>
              <a:defRPr/>
            </a:pPr>
            <a:endParaRPr kumimoji="1" lang="en-GB"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6" name="矩形: 圆角 35"/>
          <p:cNvSpPr/>
          <p:nvPr/>
        </p:nvSpPr>
        <p:spPr bwMode="auto">
          <a:xfrm>
            <a:off x="4701714" y="3219821"/>
            <a:ext cx="2822059" cy="594066"/>
          </a:xfrm>
          <a:prstGeom prst="roundRect">
            <a:avLst/>
          </a:prstGeom>
          <a:solidFill>
            <a:schemeClr val="bg2">
              <a:lumMod val="75000"/>
            </a:schemeClr>
          </a:solidFill>
          <a:ln w="12700"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Graph, Time Series, Trajectory</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40" name="Google Shape;128;p17"/>
          <p:cNvSpPr/>
          <p:nvPr/>
        </p:nvSpPr>
        <p:spPr>
          <a:xfrm>
            <a:off x="2037161" y="2409731"/>
            <a:ext cx="493669"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altLang="zh-CN" sz="1125"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rPr>
              <a:t>EOE</a:t>
            </a:r>
            <a:endParaRPr kumimoji="1" sz="1125" b="0" i="0" u="none" strike="noStrike" kern="1200" cap="none" spc="0" normalizeH="0" baseline="0" noProof="0" dirty="0">
              <a:ln>
                <a:noFill/>
              </a:ln>
              <a:solidFill>
                <a:prstClr val="white"/>
              </a:solidFill>
              <a:effectLst/>
              <a:uLnTx/>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41" name="Google Shape;129;p17"/>
          <p:cNvSpPr/>
          <p:nvPr/>
        </p:nvSpPr>
        <p:spPr>
          <a:xfrm>
            <a:off x="4619367" y="2409731"/>
            <a:ext cx="517391"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sz="1125" b="0" i="0" u="none" strike="noStrike" kern="1200" cap="none" spc="0" normalizeH="0" baseline="0" noProof="0" dirty="0" err="1">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C</a:t>
            </a:r>
            <a:r>
              <a:rPr kumimoji="1" lang="en-US" altLang="zh-CN" sz="1125" b="0" i="0" u="none" strike="noStrike" kern="1200" cap="none" spc="0" normalizeH="0" baseline="0" noProof="0" dirty="0" err="1">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oFL</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2" name="Google Shape;128;p17"/>
          <p:cNvSpPr/>
          <p:nvPr/>
        </p:nvSpPr>
        <p:spPr>
          <a:xfrm>
            <a:off x="2617670" y="2409731"/>
            <a:ext cx="571908"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altLang="zh-CN"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MTNE</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3" name="Google Shape;128;p17"/>
          <p:cNvSpPr/>
          <p:nvPr/>
        </p:nvSpPr>
        <p:spPr>
          <a:xfrm>
            <a:off x="5827831" y="2409731"/>
            <a:ext cx="590207"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rPr>
              <a:t>Multi-C</a:t>
            </a:r>
            <a:endParaRPr kumimoji="1" lang="en-US"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endParaRPr>
          </a:p>
        </p:txBody>
      </p:sp>
      <p:sp>
        <p:nvSpPr>
          <p:cNvPr id="44" name="Google Shape;129;p17"/>
          <p:cNvSpPr/>
          <p:nvPr/>
        </p:nvSpPr>
        <p:spPr>
          <a:xfrm>
            <a:off x="5223598" y="2409731"/>
            <a:ext cx="517391"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GINA</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5" name="Google Shape;128;p17"/>
          <p:cNvSpPr/>
          <p:nvPr/>
        </p:nvSpPr>
        <p:spPr>
          <a:xfrm>
            <a:off x="3276419" y="2409731"/>
            <a:ext cx="487236"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altLang="zh-CN"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IIRL</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6" name="Google Shape;129;p17"/>
          <p:cNvSpPr/>
          <p:nvPr/>
        </p:nvSpPr>
        <p:spPr>
          <a:xfrm>
            <a:off x="6504879" y="2409731"/>
            <a:ext cx="605403"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B2BNet</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7" name="Google Shape;128;p17"/>
          <p:cNvSpPr/>
          <p:nvPr/>
        </p:nvSpPr>
        <p:spPr>
          <a:xfrm>
            <a:off x="3845223" y="2409731"/>
            <a:ext cx="687303" cy="256500"/>
          </a:xfrm>
          <a:prstGeom prst="roundRect">
            <a:avLst>
              <a:gd name="adj" fmla="val 16667"/>
            </a:avLst>
          </a:prstGeom>
          <a:solidFill>
            <a:srgbClr val="00B0F0"/>
          </a:solidFill>
          <a:ln w="12700" cap="flat" cmpd="sng">
            <a:noFill/>
            <a:prstDash val="solid"/>
            <a:round/>
            <a:headEnd type="none" w="sm" len="sm"/>
            <a:tailEnd type="none" w="sm" len="sm"/>
          </a:ln>
        </p:spPr>
        <p:txBody>
          <a:bodyPr spcFirstLastPara="1" wrap="square" lIns="51431" tIns="25706" rIns="51431" bIns="25706" anchor="t" anchorCtr="0">
            <a:noAutofit/>
          </a:bodyPr>
          <a:lstStyle/>
          <a:p>
            <a:pPr marL="0" marR="0" lvl="0" indent="0" algn="ctr" defTabSz="685800" rtl="0" eaLnBrk="0" fontAlgn="base" latinLnBrk="0" hangingPunct="0">
              <a:lnSpc>
                <a:spcPct val="100000"/>
              </a:lnSpc>
              <a:spcBef>
                <a:spcPts val="0"/>
              </a:spcBef>
              <a:spcAft>
                <a:spcPts val="0"/>
              </a:spcAft>
              <a:buClr>
                <a:prstClr val="black"/>
              </a:buClr>
              <a:buSzPts val="1800"/>
              <a:buFont typeface="Arial" panose="020B0604020202020204" pitchFamily="34" charset="0"/>
              <a:buNone/>
              <a:defRPr/>
            </a:pPr>
            <a:r>
              <a:rPr kumimoji="1" lang="en-US" altLang="zh-CN"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rPr>
              <a:t>TCDGE</a:t>
            </a:r>
            <a:endParaRPr kumimoji="1" sz="1125" b="0" i="0" u="none" strike="noStrike" kern="1200" cap="none" spc="0" normalizeH="0" baseline="0" noProof="0" dirty="0">
              <a:ln>
                <a:noFill/>
              </a:ln>
              <a:solidFill>
                <a:prstClr val="white"/>
              </a:solidFill>
              <a:effectLst/>
              <a:uLnTx/>
              <a:uFillTx/>
              <a:latin typeface="Times New Roman" panose="02020603050405020304"/>
              <a:ea typeface="MS PGothic" panose="020B0600070205080204" charset="-128"/>
              <a:cs typeface="Times New Roman" panose="02020603050405020304"/>
              <a:sym typeface="Times New Roman" panose="02020603050405020304"/>
            </a:endParaRPr>
          </a:p>
        </p:txBody>
      </p:sp>
      <p:sp>
        <p:nvSpPr>
          <p:cNvPr id="48" name="文本框 47"/>
          <p:cNvSpPr txBox="1"/>
          <p:nvPr/>
        </p:nvSpPr>
        <p:spPr>
          <a:xfrm>
            <a:off x="6607078" y="543476"/>
            <a:ext cx="1421306"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Manufacturing</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49" name="文本框 48"/>
          <p:cNvSpPr txBox="1"/>
          <p:nvPr/>
        </p:nvSpPr>
        <p:spPr>
          <a:xfrm>
            <a:off x="2124579" y="214378"/>
            <a:ext cx="1564697"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Complex </a:t>
            </a:r>
            <a:r>
              <a:rPr lang="en-US" sz="1350" b="1" dirty="0">
                <a:solidFill>
                  <a:prstClr val="white"/>
                </a:solidFill>
                <a:latin typeface="Times New Roman" panose="02020603050405020304" pitchFamily="18" charset="0"/>
                <a:ea typeface="MS PGothic" panose="020B0600070205080204" charset="-128"/>
                <a:cs typeface="Times New Roman" panose="02020603050405020304" pitchFamily="18" charset="0"/>
              </a:rPr>
              <a:t>networks</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50" name="文本框 49"/>
          <p:cNvSpPr txBox="1"/>
          <p:nvPr/>
        </p:nvSpPr>
        <p:spPr>
          <a:xfrm>
            <a:off x="5313176" y="242523"/>
            <a:ext cx="1546439"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Bioinformatics</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59" name="矩形: 圆角 78"/>
          <p:cNvSpPr/>
          <p:nvPr/>
        </p:nvSpPr>
        <p:spPr bwMode="auto">
          <a:xfrm>
            <a:off x="6322678" y="1017318"/>
            <a:ext cx="1100185" cy="484749"/>
          </a:xfrm>
          <a:prstGeom prst="roundRect">
            <a:avLst/>
          </a:prstGeom>
          <a:solidFill>
            <a:srgbClr val="00B0F0"/>
          </a:solidFill>
          <a:ln w="12700" cap="flat" cmpd="sng" algn="ctr">
            <a:no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sz="1050" b="0" i="0" u="none" strike="noStrike" kern="1200" cap="none" spc="0" normalizeH="0" baseline="0" noProof="0" dirty="0" err="1">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Spatio</a:t>
            </a:r>
            <a:r>
              <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rPr>
              <a:t>-temporal crowd prediction</a:t>
            </a:r>
            <a:endParaRPr kumimoji="0" lang="en-US" sz="1050" b="0" i="0" u="none" strike="noStrike" kern="1200" cap="none" spc="0" normalizeH="0" baseline="0" noProof="0" dirty="0">
              <a:ln>
                <a:noFill/>
              </a:ln>
              <a:solidFill>
                <a:prstClr val="white"/>
              </a:solidFill>
              <a:effectLst/>
              <a:uLnTx/>
              <a:uFillTx/>
              <a:latin typeface="Times New Roman" panose="02020603050405020304" pitchFamily="18" charset="0"/>
              <a:ea typeface="PMingLiU" charset="0"/>
              <a:cs typeface="Times New Roman" panose="02020603050405020304" pitchFamily="18" charset="0"/>
            </a:endParaRPr>
          </a:p>
        </p:txBody>
      </p:sp>
      <p:sp>
        <p:nvSpPr>
          <p:cNvPr id="68" name="文本框 67"/>
          <p:cNvSpPr txBox="1"/>
          <p:nvPr/>
        </p:nvSpPr>
        <p:spPr>
          <a:xfrm>
            <a:off x="5241190" y="1512801"/>
            <a:ext cx="1152382" cy="2308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At-risk prediction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76" name="文本框 75"/>
          <p:cNvSpPr txBox="1"/>
          <p:nvPr/>
        </p:nvSpPr>
        <p:spPr>
          <a:xfrm>
            <a:off x="2681791" y="1512802"/>
            <a:ext cx="1420175" cy="784830"/>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Response time prediction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Group/gender identification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Customer churn prediction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77" name="文本框 76"/>
          <p:cNvSpPr txBox="1"/>
          <p:nvPr/>
        </p:nvSpPr>
        <p:spPr>
          <a:xfrm>
            <a:off x="4056299" y="1512801"/>
            <a:ext cx="12717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Congestion correlation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D-fMRI</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80" name="文本框 79"/>
          <p:cNvSpPr txBox="1"/>
          <p:nvPr/>
        </p:nvSpPr>
        <p:spPr>
          <a:xfrm>
            <a:off x="1726475" y="1512801"/>
            <a:ext cx="1152382"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Order dispatching</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Task allocation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81" name="文本框 80"/>
          <p:cNvSpPr txBox="1"/>
          <p:nvPr/>
        </p:nvSpPr>
        <p:spPr>
          <a:xfrm>
            <a:off x="6280639" y="1512801"/>
            <a:ext cx="1373906"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Demand prediction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685800" rtl="0" eaLnBrk="0" fontAlgn="base" latinLnBrk="0" hangingPunct="0">
              <a:lnSpc>
                <a:spcPct val="100000"/>
              </a:lnSpc>
              <a:spcBef>
                <a:spcPct val="0"/>
              </a:spcBef>
              <a:spcAft>
                <a:spcPct val="0"/>
              </a:spcAft>
              <a:buClrTx/>
              <a:buSzTx/>
              <a:buFont typeface="Arial" panose="020B0604020202020204" pitchFamily="34" charset="0"/>
              <a:buNone/>
              <a:defRPr/>
            </a:pPr>
            <a:r>
              <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rPr>
              <a:t>Traffic flow prediction</a:t>
            </a:r>
            <a:endParaRPr kumimoji="1" lang="en-GB" sz="900" b="0"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82" name="文本框 81"/>
          <p:cNvSpPr txBox="1"/>
          <p:nvPr/>
        </p:nvSpPr>
        <p:spPr>
          <a:xfrm>
            <a:off x="3681242" y="236701"/>
            <a:ext cx="1421306"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35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Security</a:t>
            </a:r>
            <a:endPar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Summary</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27534"/>
            <a:ext cx="8712968" cy="4392488"/>
          </a:xfrm>
        </p:spPr>
        <p:txBody>
          <a:bodyPr/>
          <a:lstStyle/>
          <a:p>
            <a:pPr>
              <a:spcBef>
                <a:spcPts val="600"/>
              </a:spcBef>
              <a:spcAft>
                <a:spcPts val="0"/>
              </a:spcAft>
            </a:pPr>
            <a:r>
              <a:rPr lang="en-US" altLang="zh-CN" sz="1400" dirty="0">
                <a:latin typeface="Comic Sans MS" panose="030F0702030302020204" pitchFamily="66" charset="0"/>
              </a:rPr>
              <a:t>Database, database system</a:t>
            </a:r>
            <a:r>
              <a:rPr lang="zh-CN" altLang="en-US" sz="1400" dirty="0">
                <a:latin typeface="Comic Sans MS" panose="030F0702030302020204" pitchFamily="66" charset="0"/>
              </a:rPr>
              <a:t>，</a:t>
            </a:r>
            <a:r>
              <a:rPr lang="en-US" altLang="zh-CN" sz="1400" dirty="0">
                <a:latin typeface="Comic Sans MS" panose="030F0702030302020204" pitchFamily="66" charset="0"/>
              </a:rPr>
              <a:t>DBMS and its benefits</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Drawbacks of file system to store data</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Levels of abstraction: physical/logical/view levels</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Physical/logical independence</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Entity-Relational(ER) model/Relational model</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DDL/DML(SQL)</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Database design: logical/physical design</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Database engine: storage/query/transaction manager</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Components of storage management</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Components of query processor</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Transaction manager: Recovery/concurrency-control manager</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Architecture of database system</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Users of database</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Duties of database administrator(DBA)</a:t>
            </a:r>
            <a:endParaRPr lang="en-US" altLang="zh-CN" sz="1400" dirty="0">
              <a:latin typeface="Comic Sans MS" panose="030F0702030302020204" pitchFamily="66" charset="0"/>
            </a:endParaRPr>
          </a:p>
          <a:p>
            <a:pPr>
              <a:spcBef>
                <a:spcPts val="600"/>
              </a:spcBef>
              <a:spcAft>
                <a:spcPts val="0"/>
              </a:spcAft>
            </a:pPr>
            <a:r>
              <a:rPr lang="en-US" altLang="zh-CN" sz="1400" dirty="0">
                <a:latin typeface="Comic Sans MS" panose="030F0702030302020204" pitchFamily="66" charset="0"/>
              </a:rPr>
              <a:t>Differences among database, data mining and information retrieval</a:t>
            </a:r>
            <a:endParaRPr lang="en-US" altLang="zh-CN" sz="1400" dirty="0">
              <a:latin typeface="Comic Sans MS" panose="030F0702030302020204" pitchFamily="66"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Database Management System (DBMS)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576064"/>
            <a:ext cx="8568952" cy="4515966"/>
          </a:xfrm>
        </p:spPr>
        <p:txBody>
          <a:bodyPr/>
          <a:lstStyle/>
          <a:p>
            <a:pPr>
              <a:spcBef>
                <a:spcPts val="0"/>
              </a:spcBef>
              <a:spcAft>
                <a:spcPts val="600"/>
              </a:spcAft>
            </a:pPr>
            <a:r>
              <a:rPr lang="en-US" altLang="zh-CN" sz="1800" b="1" dirty="0">
                <a:latin typeface="Comic Sans MS" panose="030F0702030302020204" pitchFamily="66" charset="0"/>
              </a:rPr>
              <a:t>DBMS </a:t>
            </a:r>
            <a:endParaRPr lang="en-US" altLang="zh-CN" sz="18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A software package designed to store and manage databases</a:t>
            </a:r>
            <a:endParaRPr lang="en-US" altLang="zh-CN" sz="1400" dirty="0">
              <a:latin typeface="Comic Sans MS" panose="030F0702030302020204" pitchFamily="66" charset="0"/>
            </a:endParaRPr>
          </a:p>
          <a:p>
            <a:pPr>
              <a:spcBef>
                <a:spcPts val="0"/>
              </a:spcBef>
              <a:spcAft>
                <a:spcPts val="600"/>
              </a:spcAft>
            </a:pPr>
            <a:r>
              <a:rPr lang="en-US" altLang="zh-CN" sz="1800" b="1" dirty="0">
                <a:latin typeface="Comic Sans MS" panose="030F0702030302020204" pitchFamily="66" charset="0"/>
              </a:rPr>
              <a:t>Functions of DBMS</a:t>
            </a:r>
            <a:endParaRPr lang="en-US" altLang="zh-CN" sz="1800" b="1" dirty="0">
              <a:latin typeface="Comic Sans MS" panose="030F0702030302020204" pitchFamily="66" charset="0"/>
            </a:endParaRPr>
          </a:p>
          <a:p>
            <a:pPr lvl="1">
              <a:spcBef>
                <a:spcPts val="0"/>
              </a:spcBef>
              <a:spcAft>
                <a:spcPts val="600"/>
              </a:spcAft>
            </a:pPr>
            <a:r>
              <a:rPr lang="en-US" altLang="zh-CN" sz="1600" dirty="0">
                <a:solidFill>
                  <a:srgbClr val="FF0000"/>
                </a:solidFill>
                <a:latin typeface="Comic Sans MS" panose="030F0702030302020204" pitchFamily="66" charset="0"/>
              </a:rPr>
              <a:t>Manages</a:t>
            </a:r>
            <a:r>
              <a:rPr lang="en-US" altLang="zh-CN" sz="1600" dirty="0">
                <a:latin typeface="Comic Sans MS" panose="030F0702030302020204" pitchFamily="66" charset="0"/>
              </a:rPr>
              <a:t> a large amount of data</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Supports </a:t>
            </a:r>
            <a:r>
              <a:rPr lang="en-US" altLang="zh-CN" sz="1600" dirty="0">
                <a:solidFill>
                  <a:srgbClr val="FF0000"/>
                </a:solidFill>
                <a:latin typeface="Comic Sans MS" panose="030F0702030302020204" pitchFamily="66" charset="0"/>
              </a:rPr>
              <a:t>efficient and concurrent access </a:t>
            </a:r>
            <a:r>
              <a:rPr lang="en-US" altLang="zh-CN" sz="1600" dirty="0">
                <a:latin typeface="Comic Sans MS" panose="030F0702030302020204" pitchFamily="66" charset="0"/>
              </a:rPr>
              <a:t>to a large amount of data</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Supports </a:t>
            </a:r>
            <a:r>
              <a:rPr lang="en-US" altLang="zh-CN" sz="1600" dirty="0">
                <a:solidFill>
                  <a:srgbClr val="FF0000"/>
                </a:solidFill>
                <a:latin typeface="Comic Sans MS" panose="030F0702030302020204" pitchFamily="66" charset="0"/>
              </a:rPr>
              <a:t>secure, atomic </a:t>
            </a:r>
            <a:r>
              <a:rPr lang="en-US" altLang="zh-CN" sz="1600" dirty="0">
                <a:latin typeface="Comic Sans MS" panose="030F0702030302020204" pitchFamily="66" charset="0"/>
              </a:rPr>
              <a:t>access to a large amount of data: two people editing the same file – last to write “wins” </a:t>
            </a:r>
            <a:endParaRPr lang="en-US" altLang="zh-CN" sz="1600" dirty="0">
              <a:latin typeface="Comic Sans MS" panose="030F0702030302020204" pitchFamily="66" charset="0"/>
            </a:endParaRPr>
          </a:p>
          <a:p>
            <a:pPr marL="342900" lvl="1" indent="-342900">
              <a:spcBef>
                <a:spcPts val="0"/>
              </a:spcBef>
              <a:spcAft>
                <a:spcPts val="600"/>
              </a:spcAft>
              <a:buChar char="•"/>
            </a:pPr>
            <a:r>
              <a:rPr lang="en-US" altLang="zh-CN" sz="1800" b="1" dirty="0">
                <a:solidFill>
                  <a:srgbClr val="0000FF"/>
                </a:solidFill>
                <a:latin typeface="Comic Sans MS" panose="030F0702030302020204" pitchFamily="66" charset="0"/>
              </a:rPr>
              <a:t>Advantages of DBMS</a:t>
            </a:r>
            <a:endParaRPr lang="en-US" altLang="zh-CN" sz="1800" b="1"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Data independence and efficient access</a:t>
            </a:r>
            <a:endParaRPr lang="en-US" altLang="zh-CN" sz="1600"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Reduce application development time</a:t>
            </a:r>
            <a:endParaRPr lang="en-US" altLang="zh-CN" sz="1600"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Data integrity and security</a:t>
            </a:r>
            <a:endParaRPr lang="en-US" altLang="zh-CN" sz="1600"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Uniform data administration</a:t>
            </a:r>
            <a:endParaRPr lang="en-US" altLang="zh-CN" sz="1600"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Concurrent access</a:t>
            </a:r>
            <a:endParaRPr lang="en-US" altLang="zh-CN" sz="1600" dirty="0">
              <a:solidFill>
                <a:srgbClr val="0000FF"/>
              </a:solidFill>
              <a:latin typeface="Comic Sans MS" panose="030F0702030302020204" pitchFamily="66" charset="0"/>
            </a:endParaRPr>
          </a:p>
          <a:p>
            <a:pPr lvl="1">
              <a:spcBef>
                <a:spcPts val="0"/>
              </a:spcBef>
              <a:spcAft>
                <a:spcPts val="600"/>
              </a:spcAft>
            </a:pPr>
            <a:r>
              <a:rPr lang="en-US" altLang="zh-CN" sz="1600" dirty="0">
                <a:solidFill>
                  <a:srgbClr val="0000FF"/>
                </a:solidFill>
                <a:latin typeface="Comic Sans MS" panose="030F0702030302020204" pitchFamily="66" charset="0"/>
              </a:rPr>
              <a:t>Recovery from crashes</a:t>
            </a:r>
            <a:endParaRPr lang="en-US" altLang="zh-CN" sz="1600" dirty="0">
              <a:solidFill>
                <a:srgbClr val="0000FF"/>
              </a:solidFill>
              <a:latin typeface="Comic Sans MS" panose="030F0702030302020204" pitchFamily="66" charset="0"/>
            </a:endParaRP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Review Terms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789553"/>
            <a:ext cx="4032448" cy="3805070"/>
          </a:xfrm>
        </p:spPr>
        <p:txBody>
          <a:bodyPr/>
          <a:lstStyle/>
          <a:p>
            <a:r>
              <a:rPr lang="en-US" altLang="zh-CN" sz="1400" dirty="0">
                <a:latin typeface="Comic Sans MS" panose="030F0702030302020204" pitchFamily="66" charset="0"/>
              </a:rPr>
              <a:t>Database management system (DBMS)</a:t>
            </a:r>
            <a:endParaRPr lang="en-US" altLang="zh-CN" sz="1400" dirty="0">
              <a:latin typeface="Comic Sans MS" panose="030F0702030302020204" pitchFamily="66" charset="0"/>
            </a:endParaRPr>
          </a:p>
          <a:p>
            <a:r>
              <a:rPr lang="en-US" altLang="zh-CN" sz="1400" dirty="0">
                <a:latin typeface="Comic Sans MS" panose="030F0702030302020204" pitchFamily="66" charset="0"/>
              </a:rPr>
              <a:t>Data system applications</a:t>
            </a:r>
            <a:endParaRPr lang="en-US" altLang="zh-CN" sz="1400" dirty="0">
              <a:latin typeface="Comic Sans MS" panose="030F0702030302020204" pitchFamily="66" charset="0"/>
            </a:endParaRPr>
          </a:p>
          <a:p>
            <a:r>
              <a:rPr lang="en-US" altLang="zh-CN" sz="1400" dirty="0">
                <a:latin typeface="Comic Sans MS" panose="030F0702030302020204" pitchFamily="66" charset="0"/>
              </a:rPr>
              <a:t>File processing systems</a:t>
            </a:r>
            <a:endParaRPr lang="en-US" altLang="zh-CN" sz="1400" dirty="0">
              <a:latin typeface="Comic Sans MS" panose="030F0702030302020204" pitchFamily="66" charset="0"/>
            </a:endParaRPr>
          </a:p>
          <a:p>
            <a:r>
              <a:rPr lang="en-US" altLang="zh-CN" sz="1400" dirty="0">
                <a:latin typeface="Comic Sans MS" panose="030F0702030302020204" pitchFamily="66" charset="0"/>
              </a:rPr>
              <a:t>Data inconsistency</a:t>
            </a:r>
            <a:endParaRPr lang="en-US" altLang="zh-CN" sz="1400" dirty="0">
              <a:latin typeface="Comic Sans MS" panose="030F0702030302020204" pitchFamily="66" charset="0"/>
            </a:endParaRPr>
          </a:p>
          <a:p>
            <a:r>
              <a:rPr lang="en-US" altLang="zh-CN" sz="1400" dirty="0">
                <a:latin typeface="Comic Sans MS" panose="030F0702030302020204" pitchFamily="66" charset="0"/>
              </a:rPr>
              <a:t>Consistency constraints</a:t>
            </a:r>
            <a:endParaRPr lang="en-US" altLang="zh-CN" sz="1400" dirty="0">
              <a:latin typeface="Comic Sans MS" panose="030F0702030302020204" pitchFamily="66" charset="0"/>
            </a:endParaRPr>
          </a:p>
          <a:p>
            <a:r>
              <a:rPr lang="en-US" altLang="zh-CN" sz="1400" dirty="0">
                <a:latin typeface="Comic Sans MS" panose="030F0702030302020204" pitchFamily="66" charset="0"/>
              </a:rPr>
              <a:t>Data abstraction</a:t>
            </a:r>
            <a:endParaRPr lang="en-US" altLang="zh-CN" sz="1400" dirty="0">
              <a:latin typeface="Comic Sans MS" panose="030F0702030302020204" pitchFamily="66" charset="0"/>
            </a:endParaRPr>
          </a:p>
          <a:p>
            <a:r>
              <a:rPr lang="en-US" altLang="zh-CN" sz="1400" dirty="0">
                <a:latin typeface="Comic Sans MS" panose="030F0702030302020204" pitchFamily="66" charset="0"/>
              </a:rPr>
              <a:t>Instance</a:t>
            </a:r>
            <a:endParaRPr lang="en-US" altLang="zh-CN" sz="1400" dirty="0">
              <a:latin typeface="Comic Sans MS" panose="030F0702030302020204" pitchFamily="66" charset="0"/>
            </a:endParaRPr>
          </a:p>
          <a:p>
            <a:r>
              <a:rPr lang="en-US" altLang="zh-CN" sz="1400" dirty="0">
                <a:latin typeface="Comic Sans MS" panose="030F0702030302020204" pitchFamily="66" charset="0"/>
              </a:rPr>
              <a:t>Schema</a:t>
            </a:r>
            <a:endParaRPr lang="en-US" altLang="zh-CN" sz="1400" dirty="0">
              <a:latin typeface="Comic Sans MS" panose="030F0702030302020204" pitchFamily="66" charset="0"/>
            </a:endParaRPr>
          </a:p>
          <a:p>
            <a:pPr lvl="1"/>
            <a:r>
              <a:rPr lang="en-US" altLang="zh-CN" sz="1000" dirty="0">
                <a:latin typeface="Comic Sans MS" panose="030F0702030302020204" pitchFamily="66" charset="0"/>
              </a:rPr>
              <a:t>Physical schema</a:t>
            </a:r>
            <a:endParaRPr lang="en-US" altLang="zh-CN" sz="1000" dirty="0">
              <a:latin typeface="Comic Sans MS" panose="030F0702030302020204" pitchFamily="66" charset="0"/>
            </a:endParaRPr>
          </a:p>
          <a:p>
            <a:pPr lvl="1"/>
            <a:r>
              <a:rPr lang="en-US" altLang="zh-CN" sz="1000" dirty="0">
                <a:latin typeface="Comic Sans MS" panose="030F0702030302020204" pitchFamily="66" charset="0"/>
              </a:rPr>
              <a:t>Logical schema</a:t>
            </a:r>
            <a:endParaRPr lang="en-US" altLang="zh-CN" sz="1000" dirty="0">
              <a:latin typeface="Comic Sans MS" panose="030F0702030302020204" pitchFamily="66" charset="0"/>
            </a:endParaRPr>
          </a:p>
          <a:p>
            <a:r>
              <a:rPr lang="en-US" altLang="zh-CN" sz="1400" dirty="0">
                <a:latin typeface="Comic Sans MS" panose="030F0702030302020204" pitchFamily="66" charset="0"/>
              </a:rPr>
              <a:t>Physical data independence</a:t>
            </a:r>
            <a:endParaRPr lang="en-US" altLang="zh-CN" sz="1400" dirty="0">
              <a:latin typeface="Comic Sans MS" panose="030F0702030302020204" pitchFamily="66" charset="0"/>
            </a:endParaRPr>
          </a:p>
          <a:p>
            <a:r>
              <a:rPr lang="en-US" altLang="zh-CN" sz="1400" dirty="0">
                <a:latin typeface="Comic Sans MS" panose="030F0702030302020204" pitchFamily="66" charset="0"/>
              </a:rPr>
              <a:t>Data models</a:t>
            </a:r>
            <a:endParaRPr lang="en-US" altLang="zh-CN" sz="1400" dirty="0">
              <a:latin typeface="Comic Sans MS" panose="030F0702030302020204" pitchFamily="66" charset="0"/>
            </a:endParaRPr>
          </a:p>
          <a:p>
            <a:pPr lvl="1"/>
            <a:r>
              <a:rPr lang="en-US" altLang="zh-CN" sz="1000" dirty="0">
                <a:latin typeface="Comic Sans MS" panose="030F0702030302020204" pitchFamily="66" charset="0"/>
              </a:rPr>
              <a:t>Entity-relationship model</a:t>
            </a:r>
            <a:endParaRPr lang="en-US" altLang="zh-CN" sz="1000" dirty="0">
              <a:latin typeface="Comic Sans MS" panose="030F0702030302020204" pitchFamily="66" charset="0"/>
            </a:endParaRPr>
          </a:p>
          <a:p>
            <a:pPr lvl="1"/>
            <a:r>
              <a:rPr lang="en-US" altLang="zh-CN" sz="1000" dirty="0">
                <a:latin typeface="Comic Sans MS" panose="030F0702030302020204" pitchFamily="66" charset="0"/>
              </a:rPr>
              <a:t>Relational data model</a:t>
            </a:r>
            <a:endParaRPr lang="en-US" altLang="zh-CN" sz="1000" dirty="0">
              <a:latin typeface="Comic Sans MS" panose="030F0702030302020204" pitchFamily="66" charset="0"/>
            </a:endParaRPr>
          </a:p>
          <a:p>
            <a:pPr lvl="1"/>
            <a:r>
              <a:rPr lang="en-US" altLang="zh-CN" sz="1000" dirty="0">
                <a:latin typeface="Comic Sans MS" panose="030F0702030302020204" pitchFamily="66" charset="0"/>
              </a:rPr>
              <a:t>Object-based data model</a:t>
            </a:r>
            <a:endParaRPr lang="en-US" altLang="zh-CN" sz="1000" dirty="0">
              <a:latin typeface="Comic Sans MS" panose="030F0702030302020204" pitchFamily="66" charset="0"/>
            </a:endParaRPr>
          </a:p>
          <a:p>
            <a:pPr lvl="1"/>
            <a:r>
              <a:rPr lang="en-US" altLang="zh-CN" sz="1000" dirty="0">
                <a:latin typeface="Comic Sans MS" panose="030F0702030302020204" pitchFamily="66" charset="0"/>
              </a:rPr>
              <a:t>Semi-structured data model</a:t>
            </a:r>
            <a:endParaRPr lang="en-US" altLang="zh-CN" sz="1000" dirty="0">
              <a:latin typeface="Comic Sans MS" panose="030F0702030302020204" pitchFamily="66" charset="0"/>
            </a:endParaRPr>
          </a:p>
        </p:txBody>
      </p:sp>
      <p:sp>
        <p:nvSpPr>
          <p:cNvPr id="5" name="内容占位符 2"/>
          <p:cNvSpPr txBox="1"/>
          <p:nvPr/>
        </p:nvSpPr>
        <p:spPr bwMode="auto">
          <a:xfrm>
            <a:off x="4644008" y="756146"/>
            <a:ext cx="4032448" cy="380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FontTx/>
              <a:buChar char="–"/>
            </a:pPr>
            <a:r>
              <a:rPr lang="en-US" altLang="zh-CN" sz="1400" dirty="0">
                <a:latin typeface="Comic Sans MS" panose="030F0702030302020204" pitchFamily="66" charset="0"/>
              </a:rPr>
              <a:t>Database languages</a:t>
            </a:r>
            <a:endParaRPr lang="en-US" altLang="zh-CN" sz="1400" kern="0" dirty="0">
              <a:latin typeface="Comic Sans MS" panose="030F0702030302020204" pitchFamily="66" charset="0"/>
            </a:endParaRPr>
          </a:p>
          <a:p>
            <a:pPr lvl="1">
              <a:buFontTx/>
            </a:pPr>
            <a:r>
              <a:rPr lang="en-US" altLang="zh-CN" sz="1000" kern="0" dirty="0">
                <a:latin typeface="Comic Sans MS" panose="030F0702030302020204" pitchFamily="66" charset="0"/>
              </a:rPr>
              <a:t>Data definition language (DDL)</a:t>
            </a:r>
            <a:endParaRPr lang="en-US" altLang="zh-CN" sz="1000" kern="0" dirty="0">
              <a:latin typeface="Comic Sans MS" panose="030F0702030302020204" pitchFamily="66" charset="0"/>
            </a:endParaRPr>
          </a:p>
          <a:p>
            <a:pPr lvl="1">
              <a:buFontTx/>
            </a:pPr>
            <a:r>
              <a:rPr lang="en-US" altLang="zh-CN" sz="1000" kern="0" dirty="0">
                <a:latin typeface="Comic Sans MS" panose="030F0702030302020204" pitchFamily="66" charset="0"/>
              </a:rPr>
              <a:t>Data manipulation language (DML)</a:t>
            </a:r>
            <a:endParaRPr lang="en-US" altLang="zh-CN" sz="1000" kern="0" dirty="0">
              <a:latin typeface="Comic Sans MS" panose="030F0702030302020204" pitchFamily="66" charset="0"/>
            </a:endParaRPr>
          </a:p>
          <a:p>
            <a:pPr lvl="1">
              <a:buFontTx/>
            </a:pPr>
            <a:r>
              <a:rPr lang="en-US" altLang="zh-CN" sz="1000" kern="0" dirty="0">
                <a:latin typeface="Comic Sans MS" panose="030F0702030302020204" pitchFamily="66" charset="0"/>
              </a:rPr>
              <a:t>Query language</a:t>
            </a:r>
            <a:endParaRPr lang="en-US" altLang="zh-CN" sz="1000" kern="0" dirty="0">
              <a:latin typeface="Comic Sans MS" panose="030F0702030302020204" pitchFamily="66" charset="0"/>
            </a:endParaRPr>
          </a:p>
          <a:p>
            <a:pPr>
              <a:buFontTx/>
            </a:pPr>
            <a:r>
              <a:rPr lang="en-US" altLang="zh-CN" sz="1400" kern="0" dirty="0">
                <a:latin typeface="Comic Sans MS" panose="030F0702030302020204" pitchFamily="66" charset="0"/>
              </a:rPr>
              <a:t>Metadata</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Application program</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Normalization</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Data dictionary</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Storage manager</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Query processor</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Transactions</a:t>
            </a:r>
            <a:endParaRPr lang="en-US" altLang="zh-CN" sz="1400" kern="0" dirty="0">
              <a:latin typeface="Comic Sans MS" panose="030F0702030302020204" pitchFamily="66" charset="0"/>
            </a:endParaRPr>
          </a:p>
          <a:p>
            <a:pPr lvl="1">
              <a:buFontTx/>
            </a:pPr>
            <a:r>
              <a:rPr lang="en-US" altLang="zh-CN" sz="1000" kern="0" dirty="0">
                <a:latin typeface="Comic Sans MS" panose="030F0702030302020204" pitchFamily="66" charset="0"/>
              </a:rPr>
              <a:t>Atomicity</a:t>
            </a:r>
            <a:endParaRPr lang="en-US" altLang="zh-CN" sz="1000" kern="0" dirty="0">
              <a:latin typeface="Comic Sans MS" panose="030F0702030302020204" pitchFamily="66" charset="0"/>
            </a:endParaRPr>
          </a:p>
          <a:p>
            <a:pPr lvl="1">
              <a:buFontTx/>
            </a:pPr>
            <a:r>
              <a:rPr lang="en-US" altLang="zh-CN" sz="1000" kern="0" dirty="0">
                <a:latin typeface="Comic Sans MS" panose="030F0702030302020204" pitchFamily="66" charset="0"/>
              </a:rPr>
              <a:t>Failure recovery</a:t>
            </a:r>
            <a:endParaRPr lang="en-US" altLang="zh-CN" sz="1000" kern="0" dirty="0">
              <a:latin typeface="Comic Sans MS" panose="030F0702030302020204" pitchFamily="66" charset="0"/>
            </a:endParaRPr>
          </a:p>
          <a:p>
            <a:pPr lvl="1">
              <a:buFontTx/>
            </a:pPr>
            <a:r>
              <a:rPr lang="en-US" altLang="zh-CN" sz="1000" kern="0" dirty="0">
                <a:latin typeface="Comic Sans MS" panose="030F0702030302020204" pitchFamily="66" charset="0"/>
              </a:rPr>
              <a:t>Concurrency control</a:t>
            </a:r>
            <a:endParaRPr lang="en-US" altLang="zh-CN" sz="1000" kern="0" dirty="0">
              <a:latin typeface="Comic Sans MS" panose="030F0702030302020204" pitchFamily="66" charset="0"/>
            </a:endParaRPr>
          </a:p>
          <a:p>
            <a:pPr>
              <a:buFontTx/>
            </a:pPr>
            <a:r>
              <a:rPr lang="en-US" altLang="zh-CN" sz="1400" kern="0" dirty="0">
                <a:latin typeface="Comic Sans MS" panose="030F0702030302020204" pitchFamily="66" charset="0"/>
              </a:rPr>
              <a:t>Two- and three-tier database architectures</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Data mining</a:t>
            </a:r>
            <a:endParaRPr lang="en-US" altLang="zh-CN" sz="1400" kern="0" dirty="0">
              <a:latin typeface="Comic Sans MS" panose="030F0702030302020204" pitchFamily="66" charset="0"/>
            </a:endParaRPr>
          </a:p>
          <a:p>
            <a:pPr>
              <a:buFontTx/>
            </a:pPr>
            <a:r>
              <a:rPr lang="en-US" altLang="zh-CN" sz="1400" kern="0" dirty="0">
                <a:latin typeface="Comic Sans MS" panose="030F0702030302020204" pitchFamily="66" charset="0"/>
              </a:rPr>
              <a:t>Database administrator (DBA)</a:t>
            </a:r>
            <a:endParaRPr lang="zh-CN" altLang="en-US" sz="1400" kern="0" dirty="0">
              <a:latin typeface="Comic Sans MS" panose="030F0702030302020204" pitchFamily="66" charset="0"/>
            </a:endParaRPr>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Some useful terms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395536" y="957247"/>
            <a:ext cx="7704856" cy="3414703"/>
          </a:xfrm>
        </p:spPr>
        <p:txBody>
          <a:bodyPr/>
          <a:lstStyle/>
          <a:p>
            <a:pPr>
              <a:spcBef>
                <a:spcPts val="600"/>
              </a:spcBef>
              <a:spcAft>
                <a:spcPts val="0"/>
              </a:spcAft>
            </a:pPr>
            <a:r>
              <a:rPr lang="en-US" altLang="zh-CN" sz="1800" b="1" dirty="0">
                <a:latin typeface="Comic Sans MS" panose="030F0702030302020204" pitchFamily="66" charset="0"/>
              </a:rPr>
              <a:t>Byte</a:t>
            </a:r>
            <a:endParaRPr lang="en-US" altLang="zh-CN" sz="1800" b="1"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Kilobyte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10</a:t>
            </a:r>
            <a:r>
              <a:rPr lang="en-US" altLang="zh-CN" sz="1800" dirty="0">
                <a:latin typeface="Comic Sans MS" panose="030F0702030302020204" pitchFamily="66" charset="0"/>
              </a:rPr>
              <a:t> bytes (i.e. 1024 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Megabyte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20</a:t>
            </a:r>
            <a:r>
              <a:rPr lang="en-US" altLang="zh-CN" sz="1800" dirty="0">
                <a:latin typeface="Comic Sans MS" panose="030F0702030302020204" pitchFamily="66" charset="0"/>
              </a:rPr>
              <a:t> bytes (i.e. 1024 kilobytes)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Gigabyte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30</a:t>
            </a:r>
            <a:r>
              <a:rPr lang="en-US" altLang="zh-CN" sz="1800" dirty="0">
                <a:latin typeface="Comic Sans MS" panose="030F0702030302020204" pitchFamily="66" charset="0"/>
              </a:rPr>
              <a:t> bytes (i.e. 1024 megabytes)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Terabyte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40</a:t>
            </a:r>
            <a:r>
              <a:rPr lang="en-US" altLang="zh-CN" sz="1800" dirty="0">
                <a:latin typeface="Comic Sans MS" panose="030F0702030302020204" pitchFamily="66" charset="0"/>
              </a:rPr>
              <a:t> bytes (i.e. 1024 gigabytes)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Petabyte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50</a:t>
            </a:r>
            <a:r>
              <a:rPr lang="en-US" altLang="zh-CN" sz="1800" dirty="0">
                <a:latin typeface="Comic Sans MS" panose="030F0702030302020204" pitchFamily="66" charset="0"/>
              </a:rPr>
              <a:t> bytes (i.e. 1024 terabytes)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Exabyte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60</a:t>
            </a:r>
            <a:r>
              <a:rPr lang="en-US" altLang="zh-CN" sz="1800" dirty="0">
                <a:latin typeface="Comic Sans MS" panose="030F0702030302020204" pitchFamily="66" charset="0"/>
              </a:rPr>
              <a:t> bytes (i.e. 1024 petabytes)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Zettabyte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70</a:t>
            </a:r>
            <a:r>
              <a:rPr lang="en-US" altLang="zh-CN" sz="1800" dirty="0">
                <a:latin typeface="Comic Sans MS" panose="030F0702030302020204" pitchFamily="66" charset="0"/>
              </a:rPr>
              <a:t> bytes (i.e. 1024 exabytes)</a:t>
            </a:r>
            <a:endParaRPr lang="en-US" altLang="zh-CN" sz="1800" dirty="0">
              <a:latin typeface="Comic Sans MS" panose="030F0702030302020204" pitchFamily="66" charset="0"/>
            </a:endParaRPr>
          </a:p>
          <a:p>
            <a:pPr>
              <a:spcBef>
                <a:spcPts val="600"/>
              </a:spcBef>
              <a:spcAft>
                <a:spcPts val="0"/>
              </a:spcAft>
            </a:pPr>
            <a:r>
              <a:rPr lang="en-US" altLang="zh-CN" sz="1800" b="1" dirty="0">
                <a:latin typeface="Comic Sans MS" panose="030F0702030302020204" pitchFamily="66" charset="0"/>
              </a:rPr>
              <a:t>Yottabyte</a:t>
            </a:r>
            <a:r>
              <a:rPr lang="en-US" altLang="zh-CN" sz="1800" dirty="0">
                <a:latin typeface="Comic Sans MS" panose="030F0702030302020204" pitchFamily="66" charset="0"/>
              </a:rPr>
              <a:t>        – 2</a:t>
            </a:r>
            <a:r>
              <a:rPr lang="en-US" altLang="zh-CN" sz="1800" baseline="30000" dirty="0">
                <a:latin typeface="Comic Sans MS" panose="030F0702030302020204" pitchFamily="66" charset="0"/>
              </a:rPr>
              <a:t>80</a:t>
            </a:r>
            <a:r>
              <a:rPr lang="en-US" altLang="zh-CN" sz="1800" dirty="0">
                <a:latin typeface="Comic Sans MS" panose="030F0702030302020204" pitchFamily="66" charset="0"/>
              </a:rPr>
              <a:t> bytes (i.e. 1024 zettabytes)</a:t>
            </a:r>
            <a:endParaRPr lang="en-US" altLang="zh-CN" sz="1800" dirty="0">
              <a:latin typeface="Comic Sans MS" panose="030F0702030302020204" pitchFamily="66" charset="0"/>
            </a:endParaRP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Further Reading After Class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555526"/>
            <a:ext cx="9036496" cy="4320480"/>
          </a:xfrm>
        </p:spPr>
        <p:txBody>
          <a:bodyPr/>
          <a:lstStyle/>
          <a:p>
            <a:pPr>
              <a:lnSpc>
                <a:spcPct val="120000"/>
              </a:lnSpc>
              <a:spcBef>
                <a:spcPts val="0"/>
              </a:spcBef>
              <a:spcAft>
                <a:spcPts val="0"/>
              </a:spcAft>
            </a:pPr>
            <a:r>
              <a:rPr lang="en-US" altLang="zh-CN" dirty="0">
                <a:latin typeface="Comic Sans MS" panose="030F0702030302020204" pitchFamily="66" charset="0"/>
              </a:rPr>
              <a:t>Chapter 1</a:t>
            </a:r>
            <a:endParaRPr lang="en-US" altLang="zh-CN" dirty="0">
              <a:latin typeface="Comic Sans MS" panose="030F0702030302020204" pitchFamily="66" charset="0"/>
            </a:endParaRPr>
          </a:p>
          <a:p>
            <a:pPr>
              <a:lnSpc>
                <a:spcPct val="120000"/>
              </a:lnSpc>
              <a:spcBef>
                <a:spcPts val="0"/>
              </a:spcBef>
              <a:spcAft>
                <a:spcPts val="0"/>
              </a:spcAft>
            </a:pPr>
            <a:r>
              <a:rPr lang="en-US" altLang="zh-CN" dirty="0">
                <a:latin typeface="Comic Sans MS" panose="030F0702030302020204" pitchFamily="66" charset="0"/>
              </a:rPr>
              <a:t>Database research</a:t>
            </a:r>
            <a:endParaRPr lang="en-US" altLang="zh-CN" dirty="0">
              <a:latin typeface="Comic Sans MS" panose="030F0702030302020204" pitchFamily="66" charset="0"/>
            </a:endParaRPr>
          </a:p>
          <a:p>
            <a:pPr lvl="1">
              <a:lnSpc>
                <a:spcPct val="120000"/>
              </a:lnSpc>
              <a:spcBef>
                <a:spcPts val="0"/>
              </a:spcBef>
              <a:spcAft>
                <a:spcPts val="0"/>
              </a:spcAft>
            </a:pPr>
            <a:r>
              <a:rPr lang="en-US" altLang="zh-CN" sz="1800" dirty="0">
                <a:latin typeface="Comic Sans MS" panose="030F0702030302020204" pitchFamily="66" charset="0"/>
              </a:rPr>
              <a:t>Discussion and presentation (each group, about 10 mins)</a:t>
            </a:r>
            <a:endParaRPr lang="en-US" altLang="zh-CN" sz="1800" dirty="0">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Set up groups (4-6)</a:t>
            </a:r>
            <a:endParaRPr lang="en-US" altLang="zh-CN" sz="1600" dirty="0">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Choose one topic and search for related materials</a:t>
            </a:r>
            <a:endParaRPr lang="en-US" altLang="zh-CN" sz="1600" dirty="0">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Draft</a:t>
            </a:r>
            <a:r>
              <a:rPr lang="en-US" altLang="zh-CN" sz="1600" dirty="0">
                <a:solidFill>
                  <a:srgbClr val="FF0000"/>
                </a:solidFill>
                <a:latin typeface="Comic Sans MS" panose="030F0702030302020204" pitchFamily="66" charset="0"/>
              </a:rPr>
              <a:t> </a:t>
            </a:r>
            <a:r>
              <a:rPr lang="en-US" altLang="zh-CN" sz="1600" b="1" dirty="0">
                <a:solidFill>
                  <a:srgbClr val="FF0000"/>
                </a:solidFill>
                <a:latin typeface="Comic Sans MS" panose="030F0702030302020204" pitchFamily="66" charset="0"/>
              </a:rPr>
              <a:t>a group report (</a:t>
            </a:r>
            <a:r>
              <a:rPr lang="zh-CN" altLang="en-US" sz="1600" b="1" dirty="0">
                <a:solidFill>
                  <a:srgbClr val="FF0000"/>
                </a:solidFill>
                <a:latin typeface="Comic Sans MS" panose="030F0702030302020204" pitchFamily="66" charset="0"/>
              </a:rPr>
              <a:t>中文</a:t>
            </a:r>
            <a:r>
              <a:rPr lang="en-US" altLang="zh-CN" sz="1600" b="1" dirty="0">
                <a:solidFill>
                  <a:srgbClr val="FF0000"/>
                </a:solidFill>
                <a:latin typeface="Comic Sans MS" panose="030F0702030302020204" pitchFamily="66" charset="0"/>
              </a:rPr>
              <a:t>8000±1000</a:t>
            </a:r>
            <a:r>
              <a:rPr lang="zh-CN" altLang="en-US" sz="1600" b="1" dirty="0">
                <a:solidFill>
                  <a:srgbClr val="FF0000"/>
                </a:solidFill>
                <a:latin typeface="Comic Sans MS" panose="030F0702030302020204" pitchFamily="66" charset="0"/>
              </a:rPr>
              <a:t>字</a:t>
            </a:r>
            <a:r>
              <a:rPr lang="en-US" altLang="zh-CN" sz="1600" b="1" dirty="0">
                <a:solidFill>
                  <a:srgbClr val="FF0000"/>
                </a:solidFill>
                <a:latin typeface="Comic Sans MS" panose="030F0702030302020204" pitchFamily="66" charset="0"/>
              </a:rPr>
              <a:t>)</a:t>
            </a:r>
            <a:r>
              <a:rPr lang="en-US" altLang="zh-CN" sz="1600" dirty="0">
                <a:latin typeface="Comic Sans MS" panose="030F0702030302020204" pitchFamily="66" charset="0"/>
              </a:rPr>
              <a:t> and clarify individual contributions (attached </a:t>
            </a:r>
            <a:r>
              <a:rPr lang="en-US" altLang="zh-CN" sz="1600" b="1" dirty="0">
                <a:solidFill>
                  <a:srgbClr val="FF0000"/>
                </a:solidFill>
                <a:latin typeface="Comic Sans MS" panose="030F0702030302020204" pitchFamily="66" charset="0"/>
              </a:rPr>
              <a:t>each person’s brief report </a:t>
            </a:r>
            <a:r>
              <a:rPr lang="zh-CN" altLang="en-US" sz="1600" b="1" dirty="0">
                <a:solidFill>
                  <a:srgbClr val="FF0000"/>
                </a:solidFill>
                <a:latin typeface="Comic Sans MS" panose="030F0702030302020204" pitchFamily="66" charset="0"/>
              </a:rPr>
              <a:t>中文</a:t>
            </a:r>
            <a:r>
              <a:rPr lang="en-US" altLang="zh-CN" sz="1600" b="1" dirty="0">
                <a:solidFill>
                  <a:srgbClr val="FF0000"/>
                </a:solidFill>
                <a:latin typeface="Comic Sans MS" panose="030F0702030302020204" pitchFamily="66" charset="0"/>
              </a:rPr>
              <a:t>1000-2000</a:t>
            </a:r>
            <a:r>
              <a:rPr lang="zh-CN" altLang="en-US" sz="1600" b="1" dirty="0">
                <a:solidFill>
                  <a:srgbClr val="FF0000"/>
                </a:solidFill>
                <a:latin typeface="Comic Sans MS" panose="030F0702030302020204" pitchFamily="66" charset="0"/>
              </a:rPr>
              <a:t>字</a:t>
            </a:r>
            <a:r>
              <a:rPr lang="en-US" altLang="zh-CN" sz="1600" dirty="0">
                <a:latin typeface="Comic Sans MS" panose="030F0702030302020204" pitchFamily="66" charset="0"/>
              </a:rPr>
              <a:t>)</a:t>
            </a:r>
            <a:endParaRPr lang="en-US" altLang="zh-CN" sz="1600" dirty="0">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Prepare </a:t>
            </a:r>
            <a:r>
              <a:rPr lang="en-US" altLang="zh-CN" sz="1600" dirty="0">
                <a:solidFill>
                  <a:srgbClr val="0000FF"/>
                </a:solidFill>
                <a:latin typeface="Comic Sans MS" panose="030F0702030302020204" pitchFamily="66" charset="0"/>
              </a:rPr>
              <a:t>slides</a:t>
            </a:r>
            <a:r>
              <a:rPr lang="en-US" altLang="zh-CN" sz="1600" dirty="0">
                <a:latin typeface="Comic Sans MS" panose="030F0702030302020204" pitchFamily="66" charset="0"/>
              </a:rPr>
              <a:t> and give the </a:t>
            </a:r>
            <a:r>
              <a:rPr lang="en-US" altLang="zh-CN" sz="1600" dirty="0">
                <a:solidFill>
                  <a:srgbClr val="0000FF"/>
                </a:solidFill>
                <a:latin typeface="Comic Sans MS" panose="030F0702030302020204" pitchFamily="66" charset="0"/>
              </a:rPr>
              <a:t>presentation</a:t>
            </a:r>
            <a:endParaRPr lang="en-US" altLang="zh-CN" sz="1600" dirty="0">
              <a:solidFill>
                <a:srgbClr val="0000FF"/>
              </a:solidFill>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A further research paper is welcome</a:t>
            </a:r>
            <a:endParaRPr lang="en-US" altLang="zh-CN" sz="1600" dirty="0">
              <a:latin typeface="Comic Sans MS" panose="030F0702030302020204" pitchFamily="66" charset="0"/>
            </a:endParaRPr>
          </a:p>
          <a:p>
            <a:pPr lvl="1">
              <a:lnSpc>
                <a:spcPct val="120000"/>
              </a:lnSpc>
              <a:spcBef>
                <a:spcPts val="0"/>
              </a:spcBef>
              <a:spcAft>
                <a:spcPts val="0"/>
              </a:spcAft>
            </a:pPr>
            <a:r>
              <a:rPr lang="en-US" altLang="zh-CN" sz="1800" b="1" dirty="0">
                <a:solidFill>
                  <a:srgbClr val="0000FF"/>
                </a:solidFill>
                <a:latin typeface="Comic Sans MS" panose="030F0702030302020204" pitchFamily="66" charset="0"/>
              </a:rPr>
              <a:t>Topics</a:t>
            </a:r>
            <a:endParaRPr lang="en-US" altLang="zh-CN" sz="1800" b="1" dirty="0">
              <a:solidFill>
                <a:srgbClr val="0000FF"/>
              </a:solidFill>
              <a:latin typeface="Comic Sans MS" panose="030F0702030302020204" pitchFamily="66" charset="0"/>
            </a:endParaRPr>
          </a:p>
          <a:p>
            <a:pPr lvl="2">
              <a:lnSpc>
                <a:spcPct val="120000"/>
              </a:lnSpc>
              <a:spcBef>
                <a:spcPts val="0"/>
              </a:spcBef>
              <a:spcAft>
                <a:spcPts val="0"/>
              </a:spcAft>
            </a:pPr>
            <a:r>
              <a:rPr lang="en-US" altLang="zh-CN" sz="1600" b="1" dirty="0">
                <a:solidFill>
                  <a:srgbClr val="FF0000"/>
                </a:solidFill>
                <a:latin typeface="Comic Sans MS" panose="030F0702030302020204" pitchFamily="66" charset="0"/>
              </a:rPr>
              <a:t>AI for DB (AI4DB), DB for AI (DB4AI), DB for Graph (choose one)  </a:t>
            </a:r>
            <a:endParaRPr lang="en-US" altLang="zh-CN" sz="1600" b="1" dirty="0">
              <a:solidFill>
                <a:srgbClr val="FF0000"/>
              </a:solidFill>
              <a:latin typeface="Comic Sans MS" panose="030F0702030302020204" pitchFamily="66" charset="0"/>
            </a:endParaRPr>
          </a:p>
          <a:p>
            <a:pPr lvl="2">
              <a:lnSpc>
                <a:spcPct val="120000"/>
              </a:lnSpc>
              <a:spcBef>
                <a:spcPts val="0"/>
              </a:spcBef>
              <a:spcAft>
                <a:spcPts val="0"/>
              </a:spcAft>
            </a:pPr>
            <a:r>
              <a:rPr lang="en-US" altLang="zh-CN" sz="1600" dirty="0">
                <a:latin typeface="Comic Sans MS" panose="030F0702030302020204" pitchFamily="66" charset="0"/>
              </a:rPr>
              <a:t>Storage, index, query, optimization, transactions, distributed DB for OceanBase or </a:t>
            </a:r>
            <a:r>
              <a:rPr lang="en-US" altLang="zh-CN" sz="1600" dirty="0" err="1">
                <a:latin typeface="Comic Sans MS" panose="030F0702030302020204" pitchFamily="66" charset="0"/>
              </a:rPr>
              <a:t>OpenGauss</a:t>
            </a:r>
            <a:endParaRPr lang="en-US" altLang="zh-CN" sz="1600" dirty="0">
              <a:latin typeface="Comic Sans MS" panose="030F0702030302020204" pitchFamily="66" charset="0"/>
            </a:endParaRPr>
          </a:p>
          <a:p>
            <a:pPr lvl="2">
              <a:lnSpc>
                <a:spcPct val="120000"/>
              </a:lnSpc>
              <a:spcBef>
                <a:spcPts val="0"/>
              </a:spcBef>
              <a:spcAft>
                <a:spcPts val="0"/>
              </a:spcAft>
            </a:pPr>
            <a:endParaRPr lang="en-US" altLang="zh-CN" sz="1600" dirty="0">
              <a:latin typeface="Comic Sans MS" panose="030F0702030302020204" pitchFamily="66" charset="0"/>
            </a:endParaRPr>
          </a:p>
          <a:p>
            <a:pPr lvl="2">
              <a:lnSpc>
                <a:spcPct val="120000"/>
              </a:lnSpc>
              <a:spcBef>
                <a:spcPts val="0"/>
              </a:spcBef>
              <a:spcAft>
                <a:spcPts val="0"/>
              </a:spcAft>
            </a:pPr>
            <a:endParaRPr lang="en-US" altLang="zh-CN" sz="1600" dirty="0">
              <a:latin typeface="Comic Sans MS" panose="030F0702030302020204" pitchFamily="66" charset="0"/>
            </a:endParaRPr>
          </a:p>
          <a:p>
            <a:pPr>
              <a:lnSpc>
                <a:spcPct val="120000"/>
              </a:lnSpc>
              <a:spcBef>
                <a:spcPts val="0"/>
              </a:spcBef>
              <a:spcAft>
                <a:spcPts val="0"/>
              </a:spcAft>
            </a:pPr>
            <a:endParaRPr lang="en-US" altLang="zh-CN" dirty="0">
              <a:latin typeface="Comic Sans MS" panose="030F0702030302020204" pitchFamily="66" charset="0"/>
            </a:endParaRP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995686"/>
            <a:ext cx="7386416" cy="519113"/>
          </a:xfrm>
        </p:spPr>
        <p:txBody>
          <a:bodyPr/>
          <a:lstStyle/>
          <a:p>
            <a:r>
              <a:rPr lang="en-US" altLang="zh-CN" sz="3600">
                <a:latin typeface="Comic Sans MS" panose="030F0702030302020204" pitchFamily="66" charset="0"/>
                <a:ea typeface="宋体" panose="02010600030101010101" pitchFamily="2" charset="-122"/>
              </a:rPr>
              <a:t>End of Lecture 1</a:t>
            </a:r>
            <a:endParaRPr lang="zh-CN" altLang="en-US" sz="3600">
              <a:latin typeface="Comic Sans MS" panose="030F0702030302020204" pitchFamily="6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Is a File System a DBMS?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87524" y="782904"/>
            <a:ext cx="8568952" cy="3805070"/>
          </a:xfrm>
        </p:spPr>
        <p:txBody>
          <a:bodyPr/>
          <a:lstStyle/>
          <a:p>
            <a:pPr>
              <a:spcBef>
                <a:spcPts val="0"/>
              </a:spcBef>
              <a:spcAft>
                <a:spcPts val="600"/>
              </a:spcAft>
            </a:pPr>
            <a:r>
              <a:rPr lang="en-US" altLang="zh-CN" sz="2000" b="1" dirty="0">
                <a:latin typeface="Comic Sans MS" panose="030F0702030302020204" pitchFamily="66" charset="0"/>
              </a:rPr>
              <a:t>Experiment 1:</a:t>
            </a:r>
            <a:endParaRPr lang="en-US" altLang="zh-CN" sz="20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You and your partner are editing the same file.</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You both save it at the same time.</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Whose changes survive?</a:t>
            </a:r>
            <a:endParaRPr lang="en-US" altLang="zh-CN" sz="1600" dirty="0">
              <a:latin typeface="Comic Sans MS" panose="030F0702030302020204" pitchFamily="66" charset="0"/>
            </a:endParaRPr>
          </a:p>
          <a:p>
            <a:pPr lvl="1">
              <a:spcBef>
                <a:spcPts val="0"/>
              </a:spcBef>
              <a:spcAft>
                <a:spcPts val="600"/>
              </a:spcAft>
            </a:pPr>
            <a:endParaRPr lang="en-US" altLang="zh-CN" sz="1600" dirty="0">
              <a:latin typeface="Comic Sans MS" panose="030F0702030302020204" pitchFamily="66" charset="0"/>
            </a:endParaRPr>
          </a:p>
          <a:p>
            <a:pPr lvl="1">
              <a:spcBef>
                <a:spcPts val="0"/>
              </a:spcBef>
              <a:spcAft>
                <a:spcPts val="600"/>
              </a:spcAft>
            </a:pPr>
            <a:endParaRPr lang="en-US" altLang="zh-CN" sz="1600" dirty="0">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Experiment 2:</a:t>
            </a:r>
            <a:endParaRPr lang="en-US" altLang="zh-CN" sz="20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You’re updating a file.</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The power goes out.</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Which of your changes cannot survive?</a:t>
            </a:r>
            <a:endParaRPr lang="en-US" altLang="zh-CN" sz="1600" dirty="0">
              <a:latin typeface="Comic Sans MS" panose="030F0702030302020204" pitchFamily="66" charset="0"/>
            </a:endParaRPr>
          </a:p>
        </p:txBody>
      </p:sp>
      <p:sp>
        <p:nvSpPr>
          <p:cNvPr id="4" name="Text Box 3"/>
          <p:cNvSpPr txBox="1">
            <a:spLocks noChangeArrowheads="1"/>
          </p:cNvSpPr>
          <p:nvPr/>
        </p:nvSpPr>
        <p:spPr bwMode="auto">
          <a:xfrm>
            <a:off x="926530" y="2265142"/>
            <a:ext cx="9877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a:solidFill>
                  <a:srgbClr val="FF0000"/>
                </a:solidFill>
                <a:ea typeface="宋体" panose="02010600030101010101" pitchFamily="2" charset="-122"/>
              </a:rPr>
              <a:t>A) Yours</a:t>
            </a:r>
            <a:endParaRPr kumimoji="0" lang="en-US" altLang="zh-CN" sz="1500" b="1">
              <a:solidFill>
                <a:srgbClr val="FF0000"/>
              </a:solidFill>
              <a:ea typeface="宋体" panose="02010600030101010101" pitchFamily="2" charset="-122"/>
            </a:endParaRPr>
          </a:p>
        </p:txBody>
      </p:sp>
      <p:sp>
        <p:nvSpPr>
          <p:cNvPr id="5" name="Text Box 4"/>
          <p:cNvSpPr txBox="1">
            <a:spLocks noChangeArrowheads="1"/>
          </p:cNvSpPr>
          <p:nvPr/>
        </p:nvSpPr>
        <p:spPr bwMode="auto">
          <a:xfrm>
            <a:off x="2195736" y="2266333"/>
            <a:ext cx="12923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dirty="0">
                <a:solidFill>
                  <a:srgbClr val="FF0000"/>
                </a:solidFill>
                <a:ea typeface="宋体" panose="02010600030101010101" pitchFamily="2" charset="-122"/>
              </a:rPr>
              <a:t>B) Partner’s</a:t>
            </a:r>
            <a:endParaRPr kumimoji="0" lang="en-US" altLang="zh-CN" sz="1500" b="1" dirty="0">
              <a:solidFill>
                <a:srgbClr val="FF0000"/>
              </a:solidFill>
              <a:ea typeface="宋体" panose="02010600030101010101" pitchFamily="2" charset="-122"/>
            </a:endParaRPr>
          </a:p>
        </p:txBody>
      </p:sp>
      <p:sp>
        <p:nvSpPr>
          <p:cNvPr id="6" name="Text Box 5"/>
          <p:cNvSpPr txBox="1">
            <a:spLocks noChangeArrowheads="1"/>
          </p:cNvSpPr>
          <p:nvPr/>
        </p:nvSpPr>
        <p:spPr bwMode="auto">
          <a:xfrm>
            <a:off x="3853086" y="2266333"/>
            <a:ext cx="88197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dirty="0">
                <a:solidFill>
                  <a:srgbClr val="FF0000"/>
                </a:solidFill>
                <a:ea typeface="宋体" panose="02010600030101010101" pitchFamily="2" charset="-122"/>
              </a:rPr>
              <a:t>C) Both</a:t>
            </a:r>
            <a:endParaRPr kumimoji="0" lang="en-US" altLang="zh-CN" sz="1500" dirty="0">
              <a:solidFill>
                <a:srgbClr val="FF0000"/>
              </a:solidFill>
              <a:ea typeface="宋体" panose="02010600030101010101" pitchFamily="2" charset="-122"/>
            </a:endParaRPr>
          </a:p>
        </p:txBody>
      </p:sp>
      <p:sp>
        <p:nvSpPr>
          <p:cNvPr id="7" name="Text Box 6"/>
          <p:cNvSpPr txBox="1">
            <a:spLocks noChangeArrowheads="1"/>
          </p:cNvSpPr>
          <p:nvPr/>
        </p:nvSpPr>
        <p:spPr bwMode="auto">
          <a:xfrm>
            <a:off x="4996086" y="2266333"/>
            <a:ext cx="119936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a:solidFill>
                  <a:srgbClr val="FF0000"/>
                </a:solidFill>
                <a:ea typeface="宋体" panose="02010600030101010101" pitchFamily="2" charset="-122"/>
              </a:rPr>
              <a:t>D) Neither</a:t>
            </a:r>
            <a:endParaRPr kumimoji="0" lang="en-US" altLang="zh-CN" sz="1500" b="1">
              <a:solidFill>
                <a:srgbClr val="FF0000"/>
              </a:solidFill>
              <a:ea typeface="宋体" panose="02010600030101010101" pitchFamily="2" charset="-122"/>
            </a:endParaRPr>
          </a:p>
        </p:txBody>
      </p:sp>
      <p:sp>
        <p:nvSpPr>
          <p:cNvPr id="8" name="Text Box 7"/>
          <p:cNvSpPr txBox="1">
            <a:spLocks noChangeArrowheads="1"/>
          </p:cNvSpPr>
          <p:nvPr/>
        </p:nvSpPr>
        <p:spPr bwMode="auto">
          <a:xfrm>
            <a:off x="6481986" y="2266333"/>
            <a:ext cx="78579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a:solidFill>
                  <a:srgbClr val="FF0000"/>
                </a:solidFill>
                <a:ea typeface="宋体" panose="02010600030101010101" pitchFamily="2" charset="-122"/>
              </a:rPr>
              <a:t>E) ???</a:t>
            </a:r>
            <a:endParaRPr kumimoji="0" lang="en-US" altLang="zh-CN" sz="1500" b="1">
              <a:solidFill>
                <a:srgbClr val="FF0000"/>
              </a:solidFill>
              <a:ea typeface="宋体" panose="02010600030101010101" pitchFamily="2" charset="-122"/>
            </a:endParaRPr>
          </a:p>
        </p:txBody>
      </p:sp>
      <p:sp>
        <p:nvSpPr>
          <p:cNvPr id="9" name="Text Box 9"/>
          <p:cNvSpPr txBox="1">
            <a:spLocks noChangeArrowheads="1"/>
          </p:cNvSpPr>
          <p:nvPr/>
        </p:nvSpPr>
        <p:spPr bwMode="auto">
          <a:xfrm>
            <a:off x="999901" y="4277204"/>
            <a:ext cx="72648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dirty="0">
                <a:solidFill>
                  <a:srgbClr val="FF0000"/>
                </a:solidFill>
                <a:ea typeface="宋体" panose="02010600030101010101" pitchFamily="2" charset="-122"/>
              </a:rPr>
              <a:t>A) All</a:t>
            </a:r>
            <a:endParaRPr kumimoji="0" lang="en-US" altLang="zh-CN" sz="1500" b="1" dirty="0">
              <a:solidFill>
                <a:srgbClr val="FF0000"/>
              </a:solidFill>
              <a:ea typeface="宋体" panose="02010600030101010101" pitchFamily="2" charset="-122"/>
            </a:endParaRPr>
          </a:p>
        </p:txBody>
      </p:sp>
      <p:sp>
        <p:nvSpPr>
          <p:cNvPr id="10" name="Text Box 10"/>
          <p:cNvSpPr txBox="1">
            <a:spLocks noChangeArrowheads="1"/>
          </p:cNvSpPr>
          <p:nvPr/>
        </p:nvSpPr>
        <p:spPr bwMode="auto">
          <a:xfrm>
            <a:off x="1914301" y="4277204"/>
            <a:ext cx="9268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dirty="0">
                <a:solidFill>
                  <a:srgbClr val="FF0000"/>
                </a:solidFill>
                <a:ea typeface="宋体" panose="02010600030101010101" pitchFamily="2" charset="-122"/>
              </a:rPr>
              <a:t>B) None</a:t>
            </a:r>
            <a:endParaRPr kumimoji="0" lang="en-US" altLang="zh-CN" sz="1500" b="1" dirty="0">
              <a:solidFill>
                <a:srgbClr val="FF0000"/>
              </a:solidFill>
              <a:ea typeface="宋体" panose="02010600030101010101" pitchFamily="2" charset="-122"/>
            </a:endParaRPr>
          </a:p>
        </p:txBody>
      </p:sp>
      <p:sp>
        <p:nvSpPr>
          <p:cNvPr id="11" name="Text Box 11"/>
          <p:cNvSpPr txBox="1">
            <a:spLocks noChangeArrowheads="1"/>
          </p:cNvSpPr>
          <p:nvPr/>
        </p:nvSpPr>
        <p:spPr bwMode="auto">
          <a:xfrm>
            <a:off x="3057301" y="4277204"/>
            <a:ext cx="215475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dirty="0">
                <a:solidFill>
                  <a:srgbClr val="FF0000"/>
                </a:solidFill>
                <a:ea typeface="宋体" panose="02010600030101010101" pitchFamily="2" charset="-122"/>
              </a:rPr>
              <a:t>C) All since last save</a:t>
            </a:r>
            <a:endParaRPr kumimoji="0" lang="en-US" altLang="zh-CN" sz="1500" dirty="0">
              <a:solidFill>
                <a:srgbClr val="FF0000"/>
              </a:solidFill>
              <a:ea typeface="宋体" panose="02010600030101010101" pitchFamily="2" charset="-122"/>
            </a:endParaRPr>
          </a:p>
        </p:txBody>
      </p:sp>
      <p:sp>
        <p:nvSpPr>
          <p:cNvPr id="12" name="Text Box 12"/>
          <p:cNvSpPr txBox="1">
            <a:spLocks noChangeArrowheads="1"/>
          </p:cNvSpPr>
          <p:nvPr/>
        </p:nvSpPr>
        <p:spPr bwMode="auto">
          <a:xfrm>
            <a:off x="5857651" y="4272441"/>
            <a:ext cx="79220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1500" b="1">
                <a:solidFill>
                  <a:srgbClr val="FF0000"/>
                </a:solidFill>
                <a:latin typeface="Arial" panose="020B0604020202020204" pitchFamily="34" charset="0"/>
                <a:ea typeface="宋体" panose="02010600030101010101" pitchFamily="2" charset="-122"/>
              </a:rPr>
              <a:t>D) ???</a:t>
            </a:r>
            <a:endParaRPr kumimoji="0" lang="en-US" altLang="zh-CN" sz="1500">
              <a:solidFill>
                <a:srgbClr val="FF0000"/>
              </a:solidFill>
              <a:latin typeface="Arial" panose="020B0604020202020204" pitchFamily="34" charset="0"/>
              <a:ea typeface="宋体" panose="02010600030101010101" pitchFamily="2" charset="-122"/>
            </a:endParaRPr>
          </a:p>
        </p:txBody>
      </p:sp>
      <p:graphicFrame>
        <p:nvGraphicFramePr>
          <p:cNvPr id="13" name="对象 12"/>
          <p:cNvGraphicFramePr/>
          <p:nvPr/>
        </p:nvGraphicFramePr>
        <p:xfrm>
          <a:off x="7596336" y="771550"/>
          <a:ext cx="931862" cy="1836737"/>
        </p:xfrm>
        <a:graphic>
          <a:graphicData uri="http://schemas.openxmlformats.org/presentationml/2006/ole">
            <mc:AlternateContent xmlns:mc="http://schemas.openxmlformats.org/markup-compatibility/2006">
              <mc:Choice xmlns:v="urn:schemas-microsoft-com:vml" Requires="v">
                <p:oleObj spid="_x0000_s14" name="ClipArt" r:id="rId1" imgW="1701165" imgH="3658870" progId="MS_ClipArt_Gallery.2">
                  <p:embed/>
                </p:oleObj>
              </mc:Choice>
              <mc:Fallback>
                <p:oleObj name="ClipArt" r:id="rId1" imgW="1701165" imgH="3658870" progId="MS_ClipArt_Gallery.2">
                  <p:embed/>
                  <p:pic>
                    <p:nvPicPr>
                      <p:cNvPr id="0" name="对象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336" y="771550"/>
                        <a:ext cx="931862"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Is a Traditional IR System a DBMS?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87524" y="771550"/>
            <a:ext cx="8568952" cy="3805070"/>
          </a:xfrm>
        </p:spPr>
        <p:txBody>
          <a:bodyPr/>
          <a:lstStyle/>
          <a:p>
            <a:pPr>
              <a:spcBef>
                <a:spcPts val="0"/>
              </a:spcBef>
              <a:spcAft>
                <a:spcPts val="600"/>
              </a:spcAft>
            </a:pPr>
            <a:r>
              <a:rPr lang="en-US" altLang="zh-CN" sz="2000" b="1" dirty="0">
                <a:latin typeface="Comic Sans MS" panose="030F0702030302020204" pitchFamily="66" charset="0"/>
              </a:rPr>
              <a:t>Traditional </a:t>
            </a:r>
            <a:r>
              <a:rPr lang="en-US" altLang="zh-CN" sz="2000" b="1" dirty="0">
                <a:solidFill>
                  <a:srgbClr val="0000FF"/>
                </a:solidFill>
                <a:latin typeface="Comic Sans MS" panose="030F0702030302020204" pitchFamily="66" charset="0"/>
              </a:rPr>
              <a:t>IR</a:t>
            </a:r>
            <a:r>
              <a:rPr lang="en-US" altLang="zh-CN" sz="2000" b="1" dirty="0">
                <a:latin typeface="Comic Sans MS" panose="030F0702030302020204" pitchFamily="66" charset="0"/>
              </a:rPr>
              <a:t> (</a:t>
            </a:r>
            <a:r>
              <a:rPr lang="en-US" altLang="zh-CN" sz="2000" b="1" dirty="0">
                <a:solidFill>
                  <a:srgbClr val="0000FF"/>
                </a:solidFill>
                <a:latin typeface="Comic Sans MS" panose="030F0702030302020204" pitchFamily="66" charset="0"/>
              </a:rPr>
              <a:t>Information Retrieval </a:t>
            </a:r>
            <a:r>
              <a:rPr lang="zh-CN" altLang="en-US" sz="2000" dirty="0">
                <a:latin typeface="Comic Sans MS" panose="030F0702030302020204" pitchFamily="66" charset="0"/>
              </a:rPr>
              <a:t>信息检索</a:t>
            </a:r>
            <a:r>
              <a:rPr lang="en-US" altLang="zh-CN" sz="2000" b="1" dirty="0">
                <a:latin typeface="Comic Sans MS" panose="030F0702030302020204" pitchFamily="66" charset="0"/>
              </a:rPr>
              <a:t>) system</a:t>
            </a:r>
            <a:endParaRPr lang="en-US" altLang="zh-CN" sz="20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Mainly for data retrieval, not data update</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Store/manage </a:t>
            </a:r>
            <a:r>
              <a:rPr lang="en-US" altLang="zh-CN" sz="1600" dirty="0">
                <a:solidFill>
                  <a:srgbClr val="FF0000"/>
                </a:solidFill>
                <a:latin typeface="Comic Sans MS" panose="030F0702030302020204" pitchFamily="66" charset="0"/>
              </a:rPr>
              <a:t>free structured or semi-structured </a:t>
            </a:r>
            <a:r>
              <a:rPr lang="en-US" altLang="zh-CN" sz="1600" dirty="0">
                <a:latin typeface="Comic Sans MS" panose="030F0702030302020204" pitchFamily="66" charset="0"/>
              </a:rPr>
              <a:t>document</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Support </a:t>
            </a:r>
            <a:r>
              <a:rPr lang="en-US" altLang="zh-CN" sz="1600" dirty="0">
                <a:solidFill>
                  <a:srgbClr val="FF0000"/>
                </a:solidFill>
                <a:latin typeface="Comic Sans MS" panose="030F0702030302020204" pitchFamily="66" charset="0"/>
              </a:rPr>
              <a:t>semantic-oriented matching </a:t>
            </a:r>
            <a:r>
              <a:rPr lang="en-US" altLang="zh-CN" sz="1600" dirty="0">
                <a:latin typeface="Comic Sans MS" panose="030F0702030302020204" pitchFamily="66" charset="0"/>
              </a:rPr>
              <a:t>(</a:t>
            </a:r>
            <a:r>
              <a:rPr lang="zh-CN" altLang="en-US" sz="1600" dirty="0">
                <a:latin typeface="Comic Sans MS" panose="030F0702030302020204" pitchFamily="66" charset="0"/>
              </a:rPr>
              <a:t>语义匹配</a:t>
            </a:r>
            <a:r>
              <a:rPr lang="en-US" altLang="zh-CN" sz="1600" dirty="0">
                <a:latin typeface="Comic Sans MS" panose="030F0702030302020204" pitchFamily="66" charset="0"/>
              </a:rPr>
              <a:t>)</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Consider no data consistency, and concurrency is easy to be implemented</a:t>
            </a:r>
            <a:endParaRPr lang="en-US" altLang="zh-CN" sz="1600" dirty="0">
              <a:latin typeface="Comic Sans MS" panose="030F0702030302020204" pitchFamily="66" charset="0"/>
            </a:endParaRPr>
          </a:p>
          <a:p>
            <a:pPr>
              <a:spcBef>
                <a:spcPts val="0"/>
              </a:spcBef>
              <a:spcAft>
                <a:spcPts val="600"/>
              </a:spcAft>
            </a:pPr>
            <a:r>
              <a:rPr lang="en-US" altLang="zh-CN" sz="2000" b="1" dirty="0">
                <a:solidFill>
                  <a:srgbClr val="0000FF"/>
                </a:solidFill>
                <a:latin typeface="Comic Sans MS" panose="030F0702030302020204" pitchFamily="66" charset="0"/>
              </a:rPr>
              <a:t>DBMS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Support data </a:t>
            </a:r>
            <a:r>
              <a:rPr lang="en-US" altLang="zh-CN" sz="1600" dirty="0">
                <a:solidFill>
                  <a:srgbClr val="FF0000"/>
                </a:solidFill>
                <a:latin typeface="Comic Sans MS" panose="030F0702030302020204" pitchFamily="66" charset="0"/>
              </a:rPr>
              <a:t>access and update</a:t>
            </a:r>
            <a:endParaRPr lang="en-US" altLang="zh-CN" sz="1600" dirty="0">
              <a:solidFill>
                <a:srgbClr val="FF0000"/>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Store and manage </a:t>
            </a:r>
            <a:r>
              <a:rPr lang="en-US" altLang="zh-CN" sz="1600" dirty="0">
                <a:solidFill>
                  <a:srgbClr val="FF0000"/>
                </a:solidFill>
                <a:latin typeface="Comic Sans MS" panose="030F0702030302020204" pitchFamily="66" charset="0"/>
              </a:rPr>
              <a:t>structured</a:t>
            </a:r>
            <a:r>
              <a:rPr lang="en-US" altLang="zh-CN" sz="1600" dirty="0">
                <a:latin typeface="Comic Sans MS" panose="030F0702030302020204" pitchFamily="66" charset="0"/>
              </a:rPr>
              <a:t> data (</a:t>
            </a:r>
            <a:r>
              <a:rPr lang="en-US" altLang="zh-CN" sz="1600" dirty="0">
                <a:solidFill>
                  <a:srgbClr val="FF0000"/>
                </a:solidFill>
                <a:latin typeface="Comic Sans MS" panose="030F0702030302020204" pitchFamily="66" charset="0"/>
              </a:rPr>
              <a:t>RDBMS</a:t>
            </a:r>
            <a:r>
              <a:rPr lang="en-US" altLang="zh-CN" sz="1600" dirty="0">
                <a:latin typeface="Comic Sans MS" panose="030F0702030302020204" pitchFamily="66" charset="0"/>
              </a:rPr>
              <a:t>)</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Require </a:t>
            </a:r>
            <a:r>
              <a:rPr lang="en-US" altLang="zh-CN" sz="1600" dirty="0">
                <a:solidFill>
                  <a:srgbClr val="FF0000"/>
                </a:solidFill>
                <a:latin typeface="Comic Sans MS" panose="030F0702030302020204" pitchFamily="66" charset="0"/>
              </a:rPr>
              <a:t>declarative</a:t>
            </a:r>
            <a:r>
              <a:rPr lang="zh-CN" altLang="en-US" sz="1600" dirty="0">
                <a:latin typeface="Comic Sans MS" panose="030F0702030302020204" pitchFamily="66" charset="0"/>
              </a:rPr>
              <a:t>（陈述性）</a:t>
            </a:r>
            <a:r>
              <a:rPr lang="en-US" altLang="zh-CN" sz="1600" dirty="0">
                <a:latin typeface="Comic Sans MS" panose="030F0702030302020204" pitchFamily="66" charset="0"/>
              </a:rPr>
              <a:t>query language support</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Support </a:t>
            </a:r>
            <a:r>
              <a:rPr lang="en-US" altLang="zh-CN" sz="1600" dirty="0">
                <a:solidFill>
                  <a:srgbClr val="FF0000"/>
                </a:solidFill>
                <a:latin typeface="Comic Sans MS" panose="030F0702030302020204" pitchFamily="66" charset="0"/>
              </a:rPr>
              <a:t>data consistency</a:t>
            </a:r>
            <a:r>
              <a:rPr lang="en-US" altLang="zh-CN" sz="1600" dirty="0">
                <a:latin typeface="Comic Sans MS" panose="030F0702030302020204" pitchFamily="66" charset="0"/>
              </a:rPr>
              <a:t>, </a:t>
            </a:r>
            <a:r>
              <a:rPr lang="en-US" altLang="zh-CN" sz="1600" dirty="0">
                <a:solidFill>
                  <a:srgbClr val="FF0000"/>
                </a:solidFill>
                <a:latin typeface="Comic Sans MS" panose="030F0702030302020204" pitchFamily="66" charset="0"/>
              </a:rPr>
              <a:t>atomic transaction</a:t>
            </a:r>
            <a:r>
              <a:rPr lang="en-US" altLang="zh-CN" sz="1600" dirty="0">
                <a:latin typeface="Comic Sans MS" panose="030F0702030302020204" pitchFamily="66" charset="0"/>
              </a:rPr>
              <a:t>, </a:t>
            </a:r>
            <a:r>
              <a:rPr lang="en-US" altLang="zh-CN" sz="1600" dirty="0">
                <a:solidFill>
                  <a:srgbClr val="FF0000"/>
                </a:solidFill>
                <a:latin typeface="Comic Sans MS" panose="030F0702030302020204" pitchFamily="66" charset="0"/>
              </a:rPr>
              <a:t>concurrency control </a:t>
            </a:r>
            <a:r>
              <a:rPr lang="en-US" altLang="zh-CN" sz="1600" dirty="0">
                <a:latin typeface="Comic Sans MS" panose="030F0702030302020204" pitchFamily="66" charset="0"/>
              </a:rPr>
              <a:t>and </a:t>
            </a:r>
            <a:r>
              <a:rPr lang="en-US" altLang="zh-CN" sz="1600" dirty="0">
                <a:solidFill>
                  <a:srgbClr val="FF0000"/>
                </a:solidFill>
                <a:latin typeface="Comic Sans MS" panose="030F0702030302020204" pitchFamily="66" charset="0"/>
              </a:rPr>
              <a:t>failure recovery</a:t>
            </a:r>
            <a:endParaRPr lang="en-US" altLang="zh-CN" sz="1600" dirty="0">
              <a:solidFill>
                <a:srgbClr val="FF0000"/>
              </a:solidFill>
              <a:latin typeface="Comic Sans MS" panose="030F0702030302020204" pitchFamily="66" charset="0"/>
            </a:endParaRPr>
          </a:p>
        </p:txBody>
      </p:sp>
      <p:graphicFrame>
        <p:nvGraphicFramePr>
          <p:cNvPr id="4" name="对象 3"/>
          <p:cNvGraphicFramePr/>
          <p:nvPr/>
        </p:nvGraphicFramePr>
        <p:xfrm>
          <a:off x="8101013" y="735013"/>
          <a:ext cx="931862" cy="1836737"/>
        </p:xfrm>
        <a:graphic>
          <a:graphicData uri="http://schemas.openxmlformats.org/presentationml/2006/ole">
            <mc:AlternateContent xmlns:mc="http://schemas.openxmlformats.org/markup-compatibility/2006">
              <mc:Choice xmlns:v="urn:schemas-microsoft-com:vml" Requires="v">
                <p:oleObj spid="_x0000_s5" name="ClipArt" r:id="rId1" imgW="1701165" imgH="3658870" progId="MS_ClipArt_Gallery.2">
                  <p:embed/>
                </p:oleObj>
              </mc:Choice>
              <mc:Fallback>
                <p:oleObj name="ClipArt" r:id="rId1" imgW="1701165" imgH="3658870" progId="MS_ClipArt_Gallery.2">
                  <p:embed/>
                  <p:pic>
                    <p:nvPicPr>
                      <p:cNvPr id="0" name="对象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735013"/>
                        <a:ext cx="931862"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Is Web Search Engine a DBMS?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87524" y="782904"/>
            <a:ext cx="8568952" cy="3805070"/>
          </a:xfrm>
        </p:spPr>
        <p:txBody>
          <a:bodyPr/>
          <a:lstStyle/>
          <a:p>
            <a:pPr>
              <a:spcBef>
                <a:spcPts val="0"/>
              </a:spcBef>
              <a:spcAft>
                <a:spcPts val="600"/>
              </a:spcAft>
            </a:pPr>
            <a:r>
              <a:rPr lang="en-US" altLang="zh-CN" sz="2000" b="1" dirty="0">
                <a:solidFill>
                  <a:srgbClr val="0000FF"/>
                </a:solidFill>
                <a:latin typeface="Comic Sans MS" panose="030F0702030302020204" pitchFamily="66" charset="0"/>
              </a:rPr>
              <a:t>Keyword-based search for pages</a:t>
            </a:r>
            <a:endParaRPr lang="en-US" altLang="zh-CN" sz="2000" b="1" dirty="0">
              <a:solidFill>
                <a:srgbClr val="0000FF"/>
              </a:solidFill>
              <a:latin typeface="Comic Sans MS" panose="030F0702030302020204" pitchFamily="66" charset="0"/>
            </a:endParaRPr>
          </a:p>
          <a:p>
            <a:pPr>
              <a:spcBef>
                <a:spcPts val="0"/>
              </a:spcBef>
              <a:spcAft>
                <a:spcPts val="600"/>
              </a:spcAft>
            </a:pPr>
            <a:r>
              <a:rPr lang="en-US" altLang="zh-CN" sz="2000" dirty="0">
                <a:latin typeface="Comic Sans MS" panose="030F0702030302020204" pitchFamily="66" charset="0"/>
              </a:rPr>
              <a:t>Data is mostly unstructured and untyped</a:t>
            </a:r>
            <a:endParaRPr lang="en-US" altLang="zh-CN" sz="2000" dirty="0">
              <a:latin typeface="Comic Sans MS" panose="030F0702030302020204" pitchFamily="66" charset="0"/>
            </a:endParaRPr>
          </a:p>
          <a:p>
            <a:pPr>
              <a:spcBef>
                <a:spcPts val="0"/>
              </a:spcBef>
              <a:spcAft>
                <a:spcPts val="600"/>
              </a:spcAft>
            </a:pPr>
            <a:r>
              <a:rPr lang="en-US" altLang="zh-CN" sz="2000" dirty="0">
                <a:solidFill>
                  <a:srgbClr val="FF0000"/>
                </a:solidFill>
                <a:latin typeface="Comic Sans MS" panose="030F0702030302020204" pitchFamily="66" charset="0"/>
              </a:rPr>
              <a:t>Search only</a:t>
            </a:r>
            <a:endParaRPr lang="en-US" altLang="zh-CN" sz="2000" dirty="0">
              <a:solidFill>
                <a:srgbClr val="FF0000"/>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can’t modify the data</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can’t get summaries</a:t>
            </a:r>
            <a:r>
              <a:rPr lang="zh-CN" altLang="en-US" sz="1600" dirty="0">
                <a:latin typeface="Comic Sans MS" panose="030F0702030302020204" pitchFamily="66" charset="0"/>
              </a:rPr>
              <a:t>（概括）</a:t>
            </a:r>
            <a:r>
              <a:rPr lang="en-US" altLang="zh-CN" sz="1600" dirty="0">
                <a:latin typeface="Comic Sans MS" panose="030F0702030302020204" pitchFamily="66" charset="0"/>
              </a:rPr>
              <a:t>, complex combinations of data</a:t>
            </a:r>
            <a:endParaRPr lang="en-US" altLang="zh-CN" sz="1600" dirty="0">
              <a:latin typeface="Comic Sans MS" panose="030F0702030302020204" pitchFamily="66" charset="0"/>
            </a:endParaRPr>
          </a:p>
          <a:p>
            <a:pPr>
              <a:spcBef>
                <a:spcPts val="0"/>
              </a:spcBef>
              <a:spcAft>
                <a:spcPts val="600"/>
              </a:spcAft>
            </a:pPr>
            <a:r>
              <a:rPr lang="en-US" altLang="zh-CN" sz="2000" dirty="0">
                <a:latin typeface="Comic Sans MS" panose="030F0702030302020204" pitchFamily="66" charset="0"/>
              </a:rPr>
              <a:t>Few guarantees provided for freshness of data, consistency across data items, fault tolerance, etc.</a:t>
            </a:r>
            <a:endParaRPr lang="en-US" altLang="zh-CN" sz="2000" dirty="0">
              <a:latin typeface="Comic Sans MS" panose="030F0702030302020204" pitchFamily="66" charset="0"/>
            </a:endParaRPr>
          </a:p>
          <a:p>
            <a:pPr>
              <a:spcBef>
                <a:spcPts val="0"/>
              </a:spcBef>
              <a:spcAft>
                <a:spcPts val="600"/>
              </a:spcAft>
            </a:pPr>
            <a:r>
              <a:rPr lang="en-US" altLang="zh-CN" sz="2000" dirty="0">
                <a:latin typeface="Comic Sans MS" panose="030F0702030302020204" pitchFamily="66" charset="0"/>
              </a:rPr>
              <a:t>Web sites (e.g., e-commerce </a:t>
            </a:r>
            <a:r>
              <a:rPr lang="zh-CN" altLang="en-US" sz="2000" dirty="0">
                <a:latin typeface="Comic Sans MS" panose="030F0702030302020204" pitchFamily="66" charset="0"/>
              </a:rPr>
              <a:t>电子商务</a:t>
            </a:r>
            <a:r>
              <a:rPr lang="en-US" altLang="zh-CN" sz="2000" dirty="0">
                <a:latin typeface="Comic Sans MS" panose="030F0702030302020204" pitchFamily="66" charset="0"/>
              </a:rPr>
              <a:t>) typically have a DBMS in the backend to provide these functions</a:t>
            </a:r>
            <a:endParaRPr lang="en-US" altLang="zh-CN" sz="2000" dirty="0">
              <a:latin typeface="Comic Sans MS" panose="030F0702030302020204" pitchFamily="66" charset="0"/>
            </a:endParaRPr>
          </a:p>
        </p:txBody>
      </p:sp>
      <p:graphicFrame>
        <p:nvGraphicFramePr>
          <p:cNvPr id="4" name="对象 3"/>
          <p:cNvGraphicFramePr/>
          <p:nvPr/>
        </p:nvGraphicFramePr>
        <p:xfrm>
          <a:off x="8028384" y="699542"/>
          <a:ext cx="931862" cy="1836737"/>
        </p:xfrm>
        <a:graphic>
          <a:graphicData uri="http://schemas.openxmlformats.org/presentationml/2006/ole">
            <mc:AlternateContent xmlns:mc="http://schemas.openxmlformats.org/markup-compatibility/2006">
              <mc:Choice xmlns:v="urn:schemas-microsoft-com:vml" Requires="v">
                <p:oleObj spid="_x0000_s5" name="ClipArt" r:id="rId1" imgW="1701165" imgH="3658870" progId="MS_ClipArt_Gallery.2">
                  <p:embed/>
                </p:oleObj>
              </mc:Choice>
              <mc:Fallback>
                <p:oleObj name="ClipArt" r:id="rId1" imgW="1701165" imgH="3658870" progId="MS_ClipArt_Gallery.2">
                  <p:embed/>
                  <p:pic>
                    <p:nvPicPr>
                      <p:cNvPr id="0" name="对象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384" y="699542"/>
                        <a:ext cx="931862"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Database Systems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87524" y="782904"/>
            <a:ext cx="8568952" cy="3805070"/>
          </a:xfrm>
        </p:spPr>
        <p:txBody>
          <a:bodyPr/>
          <a:lstStyle/>
          <a:p>
            <a:pPr>
              <a:spcBef>
                <a:spcPts val="0"/>
              </a:spcBef>
              <a:spcAft>
                <a:spcPts val="600"/>
              </a:spcAft>
            </a:pPr>
            <a:r>
              <a:rPr lang="en-US" altLang="zh-CN" sz="2000" b="1" dirty="0">
                <a:latin typeface="Comic Sans MS" panose="030F0702030302020204" pitchFamily="66" charset="0"/>
              </a:rPr>
              <a:t>A Database System (DBS) contains the following components</a:t>
            </a:r>
            <a:endParaRPr lang="en-US" altLang="zh-CN" sz="2000" b="1" dirty="0">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Hardware platform </a:t>
            </a:r>
            <a:r>
              <a:rPr lang="en-US" altLang="zh-CN" sz="1800" dirty="0">
                <a:latin typeface="Comic Sans MS" panose="030F0702030302020204" pitchFamily="66" charset="0"/>
              </a:rPr>
              <a:t>(PC, Workstation, Cluster, Mainframe, etc.)</a:t>
            </a:r>
            <a:endParaRPr lang="en-US" altLang="zh-CN" sz="1800" dirty="0">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DBMS</a:t>
            </a:r>
            <a:endParaRPr lang="en-US" altLang="zh-CN" sz="1800" dirty="0">
              <a:solidFill>
                <a:srgbClr val="0000FF"/>
              </a:solidFill>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 (number of) </a:t>
            </a:r>
            <a:r>
              <a:rPr lang="en-US" altLang="zh-CN" sz="1800" dirty="0">
                <a:solidFill>
                  <a:srgbClr val="0000FF"/>
                </a:solidFill>
                <a:latin typeface="Comic Sans MS" panose="030F0702030302020204" pitchFamily="66" charset="0"/>
              </a:rPr>
              <a:t>database</a:t>
            </a:r>
            <a:r>
              <a:rPr lang="en-US" altLang="zh-CN" sz="1800" dirty="0">
                <a:latin typeface="Comic Sans MS" panose="030F0702030302020204" pitchFamily="66" charset="0"/>
              </a:rPr>
              <a:t>(s)</a:t>
            </a:r>
            <a:endParaRPr lang="en-US" altLang="zh-CN" sz="1800" dirty="0">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Human interface </a:t>
            </a:r>
            <a:r>
              <a:rPr lang="en-US" altLang="zh-CN" sz="1800" dirty="0">
                <a:latin typeface="Comic Sans MS" panose="030F0702030302020204" pitchFamily="66" charset="0"/>
              </a:rPr>
              <a:t>that is both convenient and efficient to use</a:t>
            </a:r>
            <a:endParaRPr lang="en-US" altLang="zh-CN" sz="1800" dirty="0">
              <a:latin typeface="Comic Sans MS" panose="030F0702030302020204" pitchFamily="66" charset="0"/>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388823"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pPr>
            <a:r>
              <a:rPr lang="en-US" altLang="zh-CN">
                <a:latin typeface="Comic Sans MS" panose="030F0702030302020204" pitchFamily="66" charset="0"/>
              </a:rPr>
              <a:t>Database system</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Data view</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design </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Abstraction</a:t>
            </a:r>
            <a:endParaRPr lang="zh-CN" altLang="en-US" dirty="0">
              <a:latin typeface="Comic Sans MS" panose="030F0702030302020204" pitchFamily="66" charset="0"/>
            </a:endParaRPr>
          </a:p>
        </p:txBody>
      </p:sp>
      <p:sp>
        <p:nvSpPr>
          <p:cNvPr id="5" name="Rectangle 5"/>
          <p:cNvSpPr>
            <a:spLocks noChangeArrowheads="1"/>
          </p:cNvSpPr>
          <p:nvPr/>
        </p:nvSpPr>
        <p:spPr bwMode="auto">
          <a:xfrm>
            <a:off x="2484960" y="3625228"/>
            <a:ext cx="2051447" cy="562076"/>
          </a:xfrm>
          <a:prstGeom prst="rect">
            <a:avLst/>
          </a:prstGeom>
          <a:solidFill>
            <a:srgbClr val="0070C0"/>
          </a:solidFill>
          <a:ln w="25400" algn="ctr">
            <a:noFill/>
            <a:miter lim="800000"/>
          </a:ln>
        </p:spPr>
        <p:txBody>
          <a:bodyPr wrap="none" anchor="ct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1" u="none" strike="noStrike" kern="0" cap="none" spc="0" normalizeH="0" baseline="0" noProof="0" dirty="0">
                <a:ln>
                  <a:noFill/>
                </a:ln>
                <a:solidFill>
                  <a:schemeClr val="bg1"/>
                </a:solidFill>
                <a:effectLst/>
                <a:uLnTx/>
                <a:uFillTx/>
                <a:ea typeface="宋体" panose="02010600030101010101" pitchFamily="2" charset="-122"/>
              </a:rPr>
              <a:t>Data model supported </a:t>
            </a:r>
            <a:endParaRPr kumimoji="0" lang="en-US" altLang="zh-CN" sz="1350" b="1" u="none" strike="noStrike" kern="0" cap="none" spc="0" normalizeH="0" baseline="0" noProof="0" dirty="0">
              <a:ln>
                <a:noFill/>
              </a:ln>
              <a:solidFill>
                <a:schemeClr val="bg1"/>
              </a:solidFill>
              <a:effectLst/>
              <a:uLnTx/>
              <a:uFillTx/>
              <a:ea typeface="宋体" panose="02010600030101010101" pitchFamily="2" charset="-122"/>
            </a:endParaRPr>
          </a:p>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1" u="none" strike="noStrike" kern="0" cap="none" spc="0" normalizeH="0" baseline="0" noProof="0" dirty="0">
                <a:ln>
                  <a:noFill/>
                </a:ln>
                <a:solidFill>
                  <a:schemeClr val="bg1"/>
                </a:solidFill>
                <a:effectLst/>
                <a:uLnTx/>
                <a:uFillTx/>
                <a:ea typeface="宋体" panose="02010600030101010101" pitchFamily="2" charset="-122"/>
              </a:rPr>
              <a:t>by DBMS</a:t>
            </a:r>
            <a:endParaRPr kumimoji="0" lang="zh-CN" altLang="en-US" sz="1350" b="1" u="none" strike="noStrike" kern="0" cap="none" spc="0" normalizeH="0" baseline="0" noProof="0" dirty="0">
              <a:ln>
                <a:noFill/>
              </a:ln>
              <a:solidFill>
                <a:schemeClr val="bg1"/>
              </a:solidFill>
              <a:effectLst/>
              <a:uLnTx/>
              <a:uFillTx/>
              <a:ea typeface="宋体" panose="02010600030101010101" pitchFamily="2" charset="-122"/>
            </a:endParaRPr>
          </a:p>
        </p:txBody>
      </p:sp>
      <p:sp>
        <p:nvSpPr>
          <p:cNvPr id="7" name="Rectangle 6"/>
          <p:cNvSpPr>
            <a:spLocks noChangeArrowheads="1"/>
          </p:cNvSpPr>
          <p:nvPr/>
        </p:nvSpPr>
        <p:spPr bwMode="auto">
          <a:xfrm>
            <a:off x="2483768" y="2839065"/>
            <a:ext cx="2051435" cy="449413"/>
          </a:xfrm>
          <a:prstGeom prst="rect">
            <a:avLst/>
          </a:prstGeom>
          <a:solidFill>
            <a:srgbClr val="0070C0"/>
          </a:solidFill>
          <a:ln w="25400" algn="ctr">
            <a:noFill/>
            <a:miter lim="800000"/>
          </a:ln>
        </p:spPr>
        <p:txBody>
          <a:bodyPr wrap="none" anchor="ct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1" u="none" strike="noStrike" kern="0" cap="none" spc="0" normalizeH="0" baseline="0" noProof="0" dirty="0">
                <a:ln>
                  <a:noFill/>
                </a:ln>
                <a:solidFill>
                  <a:schemeClr val="bg1"/>
                </a:solidFill>
                <a:effectLst/>
                <a:uLnTx/>
                <a:uFillTx/>
                <a:ea typeface="宋体" panose="02010600030101010101" pitchFamily="2" charset="-122"/>
              </a:rPr>
              <a:t>Conceptual Model</a:t>
            </a:r>
            <a:endParaRPr kumimoji="0" lang="zh-CN" altLang="en-US" sz="1350" b="1" u="none" strike="noStrike" kern="0" cap="none" spc="0" normalizeH="0" baseline="0" noProof="0" dirty="0">
              <a:ln>
                <a:noFill/>
              </a:ln>
              <a:solidFill>
                <a:schemeClr val="bg1"/>
              </a:solidFill>
              <a:effectLst/>
              <a:uLnTx/>
              <a:uFillTx/>
              <a:ea typeface="宋体" panose="02010600030101010101" pitchFamily="2" charset="-122"/>
            </a:endParaRPr>
          </a:p>
        </p:txBody>
      </p:sp>
      <p:sp>
        <p:nvSpPr>
          <p:cNvPr id="8" name="AutoShape 7"/>
          <p:cNvSpPr>
            <a:spLocks noChangeArrowheads="1"/>
          </p:cNvSpPr>
          <p:nvPr/>
        </p:nvSpPr>
        <p:spPr bwMode="auto">
          <a:xfrm>
            <a:off x="3166120" y="1995951"/>
            <a:ext cx="685800" cy="617788"/>
          </a:xfrm>
          <a:prstGeom prst="smileyFace">
            <a:avLst>
              <a:gd name="adj" fmla="val 4653"/>
            </a:avLst>
          </a:prstGeom>
          <a:gradFill rotWithShape="0">
            <a:gsLst>
              <a:gs pos="0">
                <a:srgbClr val="FFFFFF"/>
              </a:gs>
              <a:gs pos="100000">
                <a:srgbClr val="BBBBBB"/>
              </a:gs>
            </a:gsLst>
            <a:lin ang="5400000" scaled="1"/>
          </a:gradFill>
          <a:ln w="25400">
            <a:solidFill>
              <a:srgbClr val="000000"/>
            </a:solidFill>
            <a:round/>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endParaRPr kumimoji="0" lang="zh-CN" altLang="en-US" sz="1350" b="0" u="none" strike="noStrike" kern="0" cap="none" spc="0" normalizeH="0" baseline="0" noProof="0">
              <a:ln>
                <a:noFill/>
              </a:ln>
              <a:solidFill>
                <a:srgbClr val="000000"/>
              </a:solidFill>
              <a:effectLst/>
              <a:uLnTx/>
              <a:uFillTx/>
              <a:latin typeface="+mn-lt"/>
              <a:ea typeface="宋体" panose="02010600030101010101" pitchFamily="2" charset="-122"/>
            </a:endParaRPr>
          </a:p>
        </p:txBody>
      </p:sp>
      <p:sp>
        <p:nvSpPr>
          <p:cNvPr id="9" name="AutoShape 8"/>
          <p:cNvSpPr>
            <a:spLocks noChangeArrowheads="1"/>
          </p:cNvSpPr>
          <p:nvPr/>
        </p:nvSpPr>
        <p:spPr bwMode="auto">
          <a:xfrm flipH="1">
            <a:off x="4428504" y="1659201"/>
            <a:ext cx="1667485" cy="516268"/>
          </a:xfrm>
          <a:prstGeom prst="wedgeEllipseCallout">
            <a:avLst>
              <a:gd name="adj1" fmla="val 78116"/>
              <a:gd name="adj2" fmla="val 54551"/>
            </a:avLst>
          </a:prstGeom>
          <a:gradFill rotWithShape="0">
            <a:gsLst>
              <a:gs pos="0">
                <a:srgbClr val="FFFFFF"/>
              </a:gs>
              <a:gs pos="100000">
                <a:srgbClr val="BBBBBB"/>
              </a:gs>
            </a:gsLst>
            <a:lin ang="5400000" scaled="1"/>
          </a:gradFill>
          <a:ln w="25400" algn="ctr">
            <a:solidFill>
              <a:srgbClr val="000000"/>
            </a:solidFill>
            <a:miter lim="800000"/>
          </a:ln>
        </p:spPr>
        <p:txBody>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1" u="none" strike="noStrike" kern="0" cap="none" spc="0" normalizeH="0" baseline="0" noProof="0">
                <a:ln>
                  <a:noFill/>
                </a:ln>
                <a:solidFill>
                  <a:srgbClr val="000000"/>
                </a:solidFill>
                <a:effectLst/>
                <a:uLnTx/>
                <a:uFillTx/>
                <a:ea typeface="宋体" panose="02010600030101010101" pitchFamily="2" charset="-122"/>
              </a:rPr>
              <a:t>Abstraction</a:t>
            </a:r>
            <a:endParaRPr kumimoji="0" lang="zh-CN" altLang="en-US" sz="1350" b="1" u="none" strike="noStrike" kern="0" cap="none" spc="0" normalizeH="0" baseline="0" noProof="0">
              <a:ln>
                <a:noFill/>
              </a:ln>
              <a:solidFill>
                <a:srgbClr val="000000"/>
              </a:solidFill>
              <a:effectLst/>
              <a:uLnTx/>
              <a:uFillTx/>
              <a:ea typeface="宋体" panose="02010600030101010101" pitchFamily="2" charset="-122"/>
            </a:endParaRPr>
          </a:p>
        </p:txBody>
      </p:sp>
      <p:sp>
        <p:nvSpPr>
          <p:cNvPr id="10" name="Text Box 9"/>
          <p:cNvSpPr txBox="1">
            <a:spLocks noChangeArrowheads="1"/>
          </p:cNvSpPr>
          <p:nvPr/>
        </p:nvSpPr>
        <p:spPr bwMode="auto">
          <a:xfrm>
            <a:off x="323528" y="2881268"/>
            <a:ext cx="20882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600" b="1" u="none" strike="noStrike" kern="0" cap="none" spc="0" normalizeH="0" baseline="0" noProof="0" dirty="0">
                <a:ln>
                  <a:noFill/>
                </a:ln>
                <a:solidFill>
                  <a:srgbClr val="000000"/>
                </a:solidFill>
                <a:effectLst/>
                <a:uLnTx/>
                <a:uFillTx/>
                <a:ea typeface="华文中宋" panose="02010600040101010101" pitchFamily="2" charset="-122"/>
              </a:rPr>
              <a:t>Information world</a:t>
            </a:r>
            <a:endParaRPr kumimoji="0" lang="zh-CN" altLang="en-US" sz="1600" b="1" u="none" strike="noStrike" kern="0" cap="none" spc="0" normalizeH="0" baseline="0" noProof="0" dirty="0">
              <a:ln>
                <a:noFill/>
              </a:ln>
              <a:solidFill>
                <a:srgbClr val="000000"/>
              </a:solidFill>
              <a:effectLst/>
              <a:uLnTx/>
              <a:uFillTx/>
              <a:ea typeface="华文中宋" panose="02010600040101010101" pitchFamily="2" charset="-122"/>
            </a:endParaRPr>
          </a:p>
        </p:txBody>
      </p:sp>
      <p:sp>
        <p:nvSpPr>
          <p:cNvPr id="11" name="Text Box 10"/>
          <p:cNvSpPr txBox="1">
            <a:spLocks noChangeArrowheads="1"/>
          </p:cNvSpPr>
          <p:nvPr/>
        </p:nvSpPr>
        <p:spPr bwMode="auto">
          <a:xfrm>
            <a:off x="611560" y="3795886"/>
            <a:ext cx="1598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600" b="1" u="none" strike="noStrike" kern="0" cap="none" spc="0" normalizeH="0" baseline="0" noProof="0" dirty="0">
                <a:ln>
                  <a:noFill/>
                </a:ln>
                <a:solidFill>
                  <a:srgbClr val="000000"/>
                </a:solidFill>
                <a:effectLst/>
                <a:uLnTx/>
                <a:uFillTx/>
                <a:ea typeface="华文中宋" panose="02010600040101010101" pitchFamily="2" charset="-122"/>
              </a:rPr>
              <a:t>Machine world</a:t>
            </a:r>
            <a:endParaRPr kumimoji="0" lang="zh-CN" altLang="en-US" sz="1600" b="1" u="none" strike="noStrike" kern="0" cap="none" spc="0" normalizeH="0" baseline="0" noProof="0" dirty="0">
              <a:ln>
                <a:noFill/>
              </a:ln>
              <a:solidFill>
                <a:srgbClr val="000000"/>
              </a:solidFill>
              <a:effectLst/>
              <a:uLnTx/>
              <a:uFillTx/>
              <a:ea typeface="华文中宋" panose="02010600040101010101" pitchFamily="2" charset="-122"/>
            </a:endParaRPr>
          </a:p>
        </p:txBody>
      </p:sp>
      <p:sp>
        <p:nvSpPr>
          <p:cNvPr id="12" name="Cloud"/>
          <p:cNvSpPr>
            <a:spLocks noChangeAspect="1" noEditPoints="1" noChangeArrowheads="1"/>
          </p:cNvSpPr>
          <p:nvPr/>
        </p:nvSpPr>
        <p:spPr bwMode="auto">
          <a:xfrm>
            <a:off x="2644949" y="1203598"/>
            <a:ext cx="1782366" cy="55340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2 w 21600"/>
              <a:gd name="T13" fmla="*/ 3286 h 21600"/>
              <a:gd name="T14" fmla="*/ 17084 w 21600"/>
              <a:gd name="T15" fmla="*/ 17348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ln>
          <a:effectLst>
            <a:outerShdw dist="107763" dir="2700000" algn="ctr" rotWithShape="0">
              <a:srgbClr val="808080"/>
            </a:outerShdw>
          </a:effectLst>
        </p:spPr>
        <p:txBody>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350" b="1" u="none" strike="noStrike" kern="0" cap="none" spc="0" normalizeH="0" baseline="0" noProof="0">
                <a:ln>
                  <a:noFill/>
                </a:ln>
                <a:solidFill>
                  <a:srgbClr val="000000"/>
                </a:solidFill>
                <a:effectLst/>
                <a:uLnTx/>
                <a:uFillTx/>
                <a:ea typeface="宋体" panose="02010600030101010101" pitchFamily="2" charset="-122"/>
              </a:rPr>
              <a:t>Real Word </a:t>
            </a:r>
            <a:endParaRPr kumimoji="0" lang="zh-CN" altLang="en-US" sz="1350" b="1" u="none" strike="noStrike" kern="0" cap="none" spc="0" normalizeH="0" baseline="0" noProof="0">
              <a:ln>
                <a:noFill/>
              </a:ln>
              <a:solidFill>
                <a:srgbClr val="000000"/>
              </a:solidFill>
              <a:effectLst/>
              <a:uLnTx/>
              <a:uFillTx/>
              <a:ea typeface="宋体" panose="02010600030101010101" pitchFamily="2" charset="-122"/>
            </a:endParaRPr>
          </a:p>
        </p:txBody>
      </p:sp>
      <p:sp>
        <p:nvSpPr>
          <p:cNvPr id="13" name="Line 13"/>
          <p:cNvSpPr>
            <a:spLocks noChangeShapeType="1"/>
          </p:cNvSpPr>
          <p:nvPr/>
        </p:nvSpPr>
        <p:spPr bwMode="auto">
          <a:xfrm>
            <a:off x="3510533" y="1771864"/>
            <a:ext cx="0" cy="224087"/>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685800" eaLnBrk="0" fontAlgn="auto" latinLnBrk="0" hangingPunct="0">
              <a:lnSpc>
                <a:spcPct val="100000"/>
              </a:lnSpc>
              <a:spcBef>
                <a:spcPct val="0"/>
              </a:spcBef>
              <a:spcAft>
                <a:spcPts val="0"/>
              </a:spcAft>
              <a:buClrTx/>
              <a:buSzTx/>
              <a:buFontTx/>
              <a:buNone/>
              <a:defRPr/>
            </a:pPr>
            <a:endParaRPr kumimoji="0" lang="zh-CN" altLang="en-US" sz="1350" b="0" u="none" strike="noStrike" kern="0" cap="none" spc="0" normalizeH="0" baseline="0" noProof="0">
              <a:ln>
                <a:noFill/>
              </a:ln>
              <a:solidFill>
                <a:srgbClr val="000000"/>
              </a:solidFill>
              <a:effectLst/>
              <a:uLnTx/>
              <a:uFillTx/>
              <a:latin typeface="+mn-lt"/>
              <a:ea typeface="宋体" panose="02010600030101010101" pitchFamily="2" charset="-122"/>
            </a:endParaRPr>
          </a:p>
        </p:txBody>
      </p:sp>
      <p:sp>
        <p:nvSpPr>
          <p:cNvPr id="14" name="Line 14"/>
          <p:cNvSpPr>
            <a:spLocks noChangeShapeType="1"/>
          </p:cNvSpPr>
          <p:nvPr/>
        </p:nvSpPr>
        <p:spPr bwMode="auto">
          <a:xfrm>
            <a:off x="3510533" y="2613740"/>
            <a:ext cx="0" cy="224087"/>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685800" eaLnBrk="0" fontAlgn="auto" latinLnBrk="0" hangingPunct="0">
              <a:lnSpc>
                <a:spcPct val="100000"/>
              </a:lnSpc>
              <a:spcBef>
                <a:spcPct val="0"/>
              </a:spcBef>
              <a:spcAft>
                <a:spcPts val="0"/>
              </a:spcAft>
              <a:buClrTx/>
              <a:buSzTx/>
              <a:buFontTx/>
              <a:buNone/>
              <a:defRPr/>
            </a:pPr>
            <a:endParaRPr kumimoji="0" lang="zh-CN" altLang="en-US" sz="1350" b="0" u="none" strike="noStrike" kern="0" cap="none" spc="0" normalizeH="0" baseline="0" noProof="0">
              <a:ln>
                <a:noFill/>
              </a:ln>
              <a:solidFill>
                <a:srgbClr val="000000"/>
              </a:solidFill>
              <a:effectLst/>
              <a:uLnTx/>
              <a:uFillTx/>
              <a:latin typeface="+mn-lt"/>
              <a:ea typeface="宋体" panose="02010600030101010101" pitchFamily="2" charset="-122"/>
            </a:endParaRPr>
          </a:p>
        </p:txBody>
      </p:sp>
      <p:sp>
        <p:nvSpPr>
          <p:cNvPr id="15" name="Line 15"/>
          <p:cNvSpPr>
            <a:spLocks noChangeShapeType="1"/>
          </p:cNvSpPr>
          <p:nvPr/>
        </p:nvSpPr>
        <p:spPr bwMode="auto">
          <a:xfrm>
            <a:off x="3510533" y="3288478"/>
            <a:ext cx="0" cy="336750"/>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685800" eaLnBrk="0" fontAlgn="auto" latinLnBrk="0" hangingPunct="0">
              <a:lnSpc>
                <a:spcPct val="100000"/>
              </a:lnSpc>
              <a:spcBef>
                <a:spcPct val="0"/>
              </a:spcBef>
              <a:spcAft>
                <a:spcPts val="0"/>
              </a:spcAft>
              <a:buClrTx/>
              <a:buSzTx/>
              <a:buFontTx/>
              <a:buNone/>
              <a:defRPr/>
            </a:pPr>
            <a:endParaRPr kumimoji="0" lang="zh-CN" altLang="en-US" sz="1350" b="0" u="none" strike="noStrike" kern="0" cap="none" spc="0" normalizeH="0" baseline="0" noProof="0">
              <a:ln>
                <a:noFill/>
              </a:ln>
              <a:solidFill>
                <a:srgbClr val="000000"/>
              </a:solidFill>
              <a:effectLst/>
              <a:uLnTx/>
              <a:uFillTx/>
              <a:latin typeface="+mn-lt"/>
              <a:ea typeface="宋体" panose="02010600030101010101" pitchFamily="2" charset="-122"/>
            </a:endParaRPr>
          </a:p>
        </p:txBody>
      </p:sp>
      <p:grpSp>
        <p:nvGrpSpPr>
          <p:cNvPr id="16" name="Group 16"/>
          <p:cNvGrpSpPr/>
          <p:nvPr/>
        </p:nvGrpSpPr>
        <p:grpSpPr bwMode="auto">
          <a:xfrm>
            <a:off x="5057629" y="2561917"/>
            <a:ext cx="3042758" cy="516268"/>
            <a:chOff x="3407" y="2568"/>
            <a:chExt cx="2480" cy="522"/>
          </a:xfrm>
        </p:grpSpPr>
        <p:sp>
          <p:nvSpPr>
            <p:cNvPr id="23" name="Text Box 17"/>
            <p:cNvSpPr txBox="1">
              <a:spLocks noChangeArrowheads="1"/>
            </p:cNvSpPr>
            <p:nvPr/>
          </p:nvSpPr>
          <p:spPr bwMode="auto">
            <a:xfrm>
              <a:off x="3407" y="2568"/>
              <a:ext cx="2480" cy="522"/>
            </a:xfrm>
            <a:prstGeom prst="rect">
              <a:avLst/>
            </a:prstGeom>
            <a:noFill/>
            <a:ln w="25400" algn="ctr">
              <a:solidFill>
                <a:srgbClr val="FF9933"/>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0000FF"/>
                  </a:solidFill>
                  <a:effectLst/>
                  <a:uLnTx/>
                  <a:uFillTx/>
                  <a:ea typeface="华文中宋" panose="02010600040101010101" pitchFamily="2" charset="-122"/>
                </a:rPr>
                <a:t>Real world        </a:t>
              </a:r>
              <a:r>
                <a:rPr kumimoji="0" lang="zh-CN" altLang="en-US" sz="1200" b="1" u="none" strike="noStrike" kern="0" cap="none" spc="0" normalizeH="0" baseline="0" noProof="0" dirty="0">
                  <a:ln>
                    <a:noFill/>
                  </a:ln>
                  <a:solidFill>
                    <a:srgbClr val="0000FF"/>
                  </a:solidFill>
                  <a:effectLst/>
                  <a:uLnTx/>
                  <a:uFillTx/>
                  <a:ea typeface="华文中宋" panose="02010600040101010101" pitchFamily="2" charset="-122"/>
                </a:rPr>
                <a:t>   </a:t>
              </a:r>
              <a:r>
                <a:rPr kumimoji="0" lang="en-US" altLang="zh-CN" sz="1200" b="1" u="none" strike="noStrike" kern="0" cap="none" spc="0" normalizeH="0" baseline="0" noProof="0" dirty="0">
                  <a:ln>
                    <a:noFill/>
                  </a:ln>
                  <a:solidFill>
                    <a:srgbClr val="0000FF"/>
                  </a:solidFill>
                  <a:effectLst/>
                  <a:uLnTx/>
                  <a:uFillTx/>
                  <a:ea typeface="华文中宋" panose="02010600040101010101" pitchFamily="2" charset="-122"/>
                </a:rPr>
                <a:t>Conceptual model</a:t>
              </a:r>
              <a:endParaRPr kumimoji="0" lang="zh-CN" altLang="en-US" sz="1200" b="1" u="none" strike="noStrike" kern="0" cap="none" spc="0" normalizeH="0" baseline="0" noProof="0" dirty="0">
                <a:ln>
                  <a:noFill/>
                </a:ln>
                <a:solidFill>
                  <a:srgbClr val="0000FF"/>
                </a:solidFill>
                <a:effectLst/>
                <a:uLnTx/>
                <a:uFillTx/>
                <a:ea typeface="华文中宋" panose="02010600040101010101" pitchFamily="2" charset="-122"/>
              </a:endParaRPr>
            </a:p>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000000"/>
                  </a:solidFill>
                  <a:effectLst/>
                  <a:uLnTx/>
                  <a:uFillTx/>
                  <a:ea typeface="华文中宋" panose="02010600040101010101" pitchFamily="2" charset="-122"/>
                </a:rPr>
                <a:t>Database Designers</a:t>
              </a:r>
              <a:endParaRPr kumimoji="0" lang="zh-CN" altLang="en-US" sz="1200" b="1" u="none" strike="noStrike" kern="0" cap="none" spc="0" normalizeH="0" baseline="0" noProof="0" dirty="0">
                <a:ln>
                  <a:noFill/>
                </a:ln>
                <a:solidFill>
                  <a:srgbClr val="000000"/>
                </a:solidFill>
                <a:effectLst/>
                <a:uLnTx/>
                <a:uFillTx/>
                <a:ea typeface="华文中宋" panose="02010600040101010101" pitchFamily="2" charset="-122"/>
              </a:endParaRPr>
            </a:p>
          </p:txBody>
        </p:sp>
        <p:sp>
          <p:nvSpPr>
            <p:cNvPr id="24" name="AutoShape 18"/>
            <p:cNvSpPr>
              <a:spLocks noChangeArrowheads="1"/>
            </p:cNvSpPr>
            <p:nvPr/>
          </p:nvSpPr>
          <p:spPr bwMode="auto">
            <a:xfrm>
              <a:off x="4356" y="2651"/>
              <a:ext cx="181" cy="90"/>
            </a:xfrm>
            <a:prstGeom prst="rightArrow">
              <a:avLst>
                <a:gd name="adj1" fmla="val 50000"/>
                <a:gd name="adj2" fmla="val 50278"/>
              </a:avLst>
            </a:prstGeom>
            <a:gradFill rotWithShape="0">
              <a:gsLst>
                <a:gs pos="0">
                  <a:srgbClr val="FFFFFF"/>
                </a:gs>
                <a:gs pos="100000">
                  <a:srgbClr val="BBBBBB"/>
                </a:gs>
              </a:gsLst>
              <a:lin ang="5400000" scaled="1"/>
            </a:gradFill>
            <a:ln w="25400" algn="ctr">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endParaRPr kumimoji="0" lang="zh-CN" altLang="en-US" sz="1350" b="0" u="none" strike="noStrike" kern="0" cap="none" spc="0" normalizeH="0" baseline="0" noProof="0">
                <a:ln>
                  <a:noFill/>
                </a:ln>
                <a:solidFill>
                  <a:srgbClr val="000000"/>
                </a:solidFill>
                <a:effectLst/>
                <a:uLnTx/>
                <a:uFillTx/>
                <a:ea typeface="宋体" panose="02010600030101010101" pitchFamily="2" charset="-122"/>
              </a:endParaRPr>
            </a:p>
          </p:txBody>
        </p:sp>
      </p:grpSp>
      <p:grpSp>
        <p:nvGrpSpPr>
          <p:cNvPr id="17" name="Group 19"/>
          <p:cNvGrpSpPr/>
          <p:nvPr/>
        </p:nvGrpSpPr>
        <p:grpSpPr bwMode="auto">
          <a:xfrm>
            <a:off x="5068345" y="3982164"/>
            <a:ext cx="3032041" cy="461794"/>
            <a:chOff x="3552" y="3203"/>
            <a:chExt cx="2213" cy="373"/>
          </a:xfrm>
        </p:grpSpPr>
        <p:sp>
          <p:nvSpPr>
            <p:cNvPr id="21" name="Text Box 20"/>
            <p:cNvSpPr txBox="1">
              <a:spLocks noChangeArrowheads="1"/>
            </p:cNvSpPr>
            <p:nvPr/>
          </p:nvSpPr>
          <p:spPr bwMode="auto">
            <a:xfrm>
              <a:off x="3552" y="3203"/>
              <a:ext cx="2213" cy="373"/>
            </a:xfrm>
            <a:prstGeom prst="rect">
              <a:avLst/>
            </a:prstGeom>
            <a:noFill/>
            <a:ln w="25400" algn="ctr">
              <a:solidFill>
                <a:srgbClr val="FF9933"/>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009900"/>
                  </a:solidFill>
                  <a:effectLst/>
                  <a:uLnTx/>
                  <a:uFillTx/>
                  <a:ea typeface="华文中宋" panose="02010600040101010101" pitchFamily="2" charset="-122"/>
                </a:rPr>
                <a:t>Logical</a:t>
              </a:r>
              <a:r>
                <a:rPr kumimoji="0" lang="zh-CN" altLang="en-US" sz="1200" b="1" u="none" strike="noStrike" kern="0" cap="none" spc="0" normalizeH="0" baseline="0" noProof="0" dirty="0">
                  <a:ln>
                    <a:noFill/>
                  </a:ln>
                  <a:solidFill>
                    <a:srgbClr val="009900"/>
                  </a:solidFill>
                  <a:effectLst/>
                  <a:uLnTx/>
                  <a:uFillTx/>
                  <a:ea typeface="华文中宋" panose="02010600040101010101" pitchFamily="2" charset="-122"/>
                </a:rPr>
                <a:t> </a:t>
              </a:r>
              <a:r>
                <a:rPr kumimoji="0" lang="en-US" altLang="zh-CN" sz="1200" b="1" u="none" strike="noStrike" kern="0" cap="none" spc="0" normalizeH="0" baseline="0" noProof="0" dirty="0">
                  <a:ln>
                    <a:noFill/>
                  </a:ln>
                  <a:solidFill>
                    <a:srgbClr val="009900"/>
                  </a:solidFill>
                  <a:effectLst/>
                  <a:uLnTx/>
                  <a:uFillTx/>
                  <a:ea typeface="华文中宋" panose="02010600040101010101" pitchFamily="2" charset="-122"/>
                </a:rPr>
                <a:t>model</a:t>
              </a:r>
              <a:r>
                <a:rPr kumimoji="0" lang="zh-CN" altLang="en-US" sz="1200" b="1" u="none" strike="noStrike" kern="0" cap="none" spc="0" normalizeH="0" baseline="0" noProof="0" dirty="0">
                  <a:ln>
                    <a:noFill/>
                  </a:ln>
                  <a:solidFill>
                    <a:srgbClr val="009900"/>
                  </a:solidFill>
                  <a:effectLst/>
                  <a:uLnTx/>
                  <a:uFillTx/>
                  <a:ea typeface="华文中宋" panose="02010600040101010101" pitchFamily="2" charset="-122"/>
                </a:rPr>
                <a:t>          </a:t>
              </a:r>
              <a:r>
                <a:rPr kumimoji="0" lang="en-US" altLang="zh-CN" sz="1200" b="1" u="none" strike="noStrike" kern="0" cap="none" spc="0" normalizeH="0" baseline="0" noProof="0" dirty="0">
                  <a:ln>
                    <a:noFill/>
                  </a:ln>
                  <a:solidFill>
                    <a:srgbClr val="009900"/>
                  </a:solidFill>
                  <a:effectLst/>
                  <a:uLnTx/>
                  <a:uFillTx/>
                  <a:ea typeface="华文中宋" panose="02010600040101010101" pitchFamily="2" charset="-122"/>
                </a:rPr>
                <a:t>Physical model</a:t>
              </a:r>
              <a:endParaRPr kumimoji="0" lang="zh-CN" altLang="en-US" sz="1200" b="1" u="none" strike="noStrike" kern="0" cap="none" spc="0" normalizeH="0" baseline="0" noProof="0" dirty="0">
                <a:ln>
                  <a:noFill/>
                </a:ln>
                <a:solidFill>
                  <a:srgbClr val="009900"/>
                </a:solidFill>
                <a:effectLst/>
                <a:uLnTx/>
                <a:uFillTx/>
                <a:ea typeface="华文中宋" panose="02010600040101010101" pitchFamily="2" charset="-122"/>
              </a:endParaRPr>
            </a:p>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000000"/>
                  </a:solidFill>
                  <a:effectLst/>
                  <a:uLnTx/>
                  <a:uFillTx/>
                  <a:ea typeface="华文中宋" panose="02010600040101010101" pitchFamily="2" charset="-122"/>
                </a:rPr>
                <a:t>DBMS</a:t>
              </a:r>
              <a:endParaRPr kumimoji="0" lang="zh-CN" altLang="en-US" sz="1200" b="1" u="none" strike="noStrike" kern="0" cap="none" spc="0" normalizeH="0" baseline="0" noProof="0" dirty="0">
                <a:ln>
                  <a:noFill/>
                </a:ln>
                <a:solidFill>
                  <a:srgbClr val="000000"/>
                </a:solidFill>
                <a:effectLst/>
                <a:uLnTx/>
                <a:uFillTx/>
                <a:ea typeface="华文中宋" panose="02010600040101010101" pitchFamily="2" charset="-122"/>
              </a:endParaRPr>
            </a:p>
          </p:txBody>
        </p:sp>
        <p:sp>
          <p:nvSpPr>
            <p:cNvPr id="22" name="AutoShape 21"/>
            <p:cNvSpPr>
              <a:spLocks noChangeArrowheads="1"/>
            </p:cNvSpPr>
            <p:nvPr/>
          </p:nvSpPr>
          <p:spPr bwMode="auto">
            <a:xfrm>
              <a:off x="4533" y="3264"/>
              <a:ext cx="181" cy="90"/>
            </a:xfrm>
            <a:prstGeom prst="rightArrow">
              <a:avLst>
                <a:gd name="adj1" fmla="val 50000"/>
                <a:gd name="adj2" fmla="val 50278"/>
              </a:avLst>
            </a:prstGeom>
            <a:gradFill rotWithShape="0">
              <a:gsLst>
                <a:gs pos="0">
                  <a:srgbClr val="FFFFFF"/>
                </a:gs>
                <a:gs pos="100000">
                  <a:srgbClr val="BBBBBB"/>
                </a:gs>
              </a:gsLst>
              <a:lin ang="5400000" scaled="1"/>
            </a:gradFill>
            <a:ln w="25400" algn="ctr">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endParaRPr kumimoji="0" lang="zh-CN" altLang="en-US" sz="1350" b="0" u="none" strike="noStrike" kern="0" cap="none" spc="0" normalizeH="0" baseline="0" noProof="0">
                <a:ln>
                  <a:noFill/>
                </a:ln>
                <a:solidFill>
                  <a:srgbClr val="000000"/>
                </a:solidFill>
                <a:effectLst/>
                <a:uLnTx/>
                <a:uFillTx/>
                <a:ea typeface="宋体" panose="02010600030101010101" pitchFamily="2" charset="-122"/>
              </a:endParaRPr>
            </a:p>
          </p:txBody>
        </p:sp>
      </p:grpSp>
      <p:grpSp>
        <p:nvGrpSpPr>
          <p:cNvPr id="18" name="Group 22"/>
          <p:cNvGrpSpPr/>
          <p:nvPr/>
        </p:nvGrpSpPr>
        <p:grpSpPr bwMode="auto">
          <a:xfrm>
            <a:off x="5057630" y="3334458"/>
            <a:ext cx="3043263" cy="461793"/>
            <a:chOff x="3414" y="2642"/>
            <a:chExt cx="2800" cy="373"/>
          </a:xfrm>
        </p:grpSpPr>
        <p:sp>
          <p:nvSpPr>
            <p:cNvPr id="19" name="Text Box 23"/>
            <p:cNvSpPr txBox="1">
              <a:spLocks noChangeArrowheads="1"/>
            </p:cNvSpPr>
            <p:nvPr/>
          </p:nvSpPr>
          <p:spPr bwMode="auto">
            <a:xfrm>
              <a:off x="3414" y="2642"/>
              <a:ext cx="2800" cy="373"/>
            </a:xfrm>
            <a:prstGeom prst="rect">
              <a:avLst/>
            </a:prstGeom>
            <a:noFill/>
            <a:ln w="25400" algn="ctr">
              <a:solidFill>
                <a:srgbClr val="FF9933"/>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257175" marR="0" lvl="0" indent="-257175"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FF0000"/>
                  </a:solidFill>
                  <a:effectLst/>
                  <a:uLnTx/>
                  <a:uFillTx/>
                  <a:ea typeface="华文中宋" panose="02010600040101010101" pitchFamily="2" charset="-122"/>
                </a:rPr>
                <a:t>Conceptual model</a:t>
              </a:r>
              <a:r>
                <a:rPr kumimoji="0" lang="zh-CN" altLang="en-US" sz="1200" b="1" u="none" strike="noStrike" kern="0" cap="none" spc="0" normalizeH="0" baseline="0" noProof="0" dirty="0">
                  <a:ln>
                    <a:noFill/>
                  </a:ln>
                  <a:solidFill>
                    <a:srgbClr val="FF0000"/>
                  </a:solidFill>
                  <a:effectLst/>
                  <a:uLnTx/>
                  <a:uFillTx/>
                  <a:ea typeface="华文中宋" panose="02010600040101010101" pitchFamily="2" charset="-122"/>
                </a:rPr>
                <a:t>       </a:t>
              </a:r>
              <a:r>
                <a:rPr kumimoji="0" lang="en-US" altLang="zh-CN" sz="1200" b="1" u="none" strike="noStrike" kern="0" cap="none" spc="0" normalizeH="0" baseline="0" noProof="0" dirty="0">
                  <a:ln>
                    <a:noFill/>
                  </a:ln>
                  <a:solidFill>
                    <a:srgbClr val="FF0000"/>
                  </a:solidFill>
                  <a:effectLst/>
                  <a:uLnTx/>
                  <a:uFillTx/>
                  <a:ea typeface="华文中宋" panose="02010600040101010101" pitchFamily="2" charset="-122"/>
                </a:rPr>
                <a:t>Logical model</a:t>
              </a:r>
              <a:endParaRPr kumimoji="0" lang="zh-CN" altLang="en-US" sz="1200" b="1" u="none" strike="noStrike" kern="0" cap="none" spc="0" normalizeH="0" baseline="0" noProof="0" dirty="0">
                <a:ln>
                  <a:noFill/>
                </a:ln>
                <a:solidFill>
                  <a:srgbClr val="FF0000"/>
                </a:solidFill>
                <a:effectLst/>
                <a:uLnTx/>
                <a:uFillTx/>
                <a:ea typeface="华文中宋" panose="02010600040101010101" pitchFamily="2" charset="-122"/>
              </a:endParaRPr>
            </a:p>
            <a:p>
              <a:pPr marL="257175" marR="0" lvl="0" indent="-257175" algn="ctr" defTabSz="685800" eaLnBrk="0" fontAlgn="auto" latinLnBrk="0" hangingPunct="0">
                <a:lnSpc>
                  <a:spcPct val="100000"/>
                </a:lnSpc>
                <a:spcBef>
                  <a:spcPct val="0"/>
                </a:spcBef>
                <a:spcAft>
                  <a:spcPts val="0"/>
                </a:spcAft>
                <a:buClrTx/>
                <a:buSzTx/>
                <a:buFont typeface="Wingdings" panose="05000000000000000000" pitchFamily="2" charset="2"/>
                <a:buNone/>
                <a:defRPr/>
              </a:pPr>
              <a:r>
                <a:rPr kumimoji="0" lang="en-US" altLang="zh-CN" sz="1200" b="1" u="none" strike="noStrike" kern="0" cap="none" spc="0" normalizeH="0" baseline="0" noProof="0" dirty="0">
                  <a:ln>
                    <a:noFill/>
                  </a:ln>
                  <a:solidFill>
                    <a:srgbClr val="000000"/>
                  </a:solidFill>
                  <a:effectLst/>
                  <a:uLnTx/>
                  <a:uFillTx/>
                  <a:ea typeface="华文中宋" panose="02010600040101010101" pitchFamily="2" charset="-122"/>
                </a:rPr>
                <a:t>Database Designers</a:t>
              </a:r>
              <a:endParaRPr kumimoji="0" lang="zh-CN" altLang="en-US" sz="1200" b="1" u="none" strike="noStrike" kern="0" cap="none" spc="0" normalizeH="0" baseline="0" noProof="0" dirty="0">
                <a:ln>
                  <a:noFill/>
                </a:ln>
                <a:solidFill>
                  <a:srgbClr val="000000"/>
                </a:solidFill>
                <a:effectLst/>
                <a:uLnTx/>
                <a:uFillTx/>
                <a:ea typeface="华文中宋" panose="02010600040101010101" pitchFamily="2" charset="-122"/>
              </a:endParaRPr>
            </a:p>
          </p:txBody>
        </p:sp>
        <p:sp>
          <p:nvSpPr>
            <p:cNvPr id="20" name="AutoShape 24"/>
            <p:cNvSpPr>
              <a:spLocks noChangeArrowheads="1"/>
            </p:cNvSpPr>
            <p:nvPr/>
          </p:nvSpPr>
          <p:spPr bwMode="auto">
            <a:xfrm>
              <a:off x="4774" y="2692"/>
              <a:ext cx="181" cy="90"/>
            </a:xfrm>
            <a:prstGeom prst="rightArrow">
              <a:avLst>
                <a:gd name="adj1" fmla="val 50000"/>
                <a:gd name="adj2" fmla="val 50278"/>
              </a:avLst>
            </a:prstGeom>
            <a:gradFill rotWithShape="0">
              <a:gsLst>
                <a:gs pos="0">
                  <a:srgbClr val="FFFFFF"/>
                </a:gs>
                <a:gs pos="100000">
                  <a:srgbClr val="BBBBBB"/>
                </a:gs>
              </a:gsLst>
              <a:lin ang="5400000" scaled="1"/>
            </a:gradFill>
            <a:ln w="25400" algn="ctr">
              <a:solidFill>
                <a:srgbClr val="000000"/>
              </a:solidFill>
              <a:miter lim="800000"/>
            </a:ln>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marL="0" marR="0" lvl="0" indent="0" defTabSz="685800" eaLnBrk="0" fontAlgn="auto" latinLnBrk="0" hangingPunct="0">
                <a:lnSpc>
                  <a:spcPct val="100000"/>
                </a:lnSpc>
                <a:spcBef>
                  <a:spcPct val="0"/>
                </a:spcBef>
                <a:spcAft>
                  <a:spcPts val="0"/>
                </a:spcAft>
                <a:buClrTx/>
                <a:buSzTx/>
                <a:buFont typeface="Wingdings" panose="05000000000000000000" pitchFamily="2" charset="2"/>
                <a:buNone/>
                <a:defRPr/>
              </a:pPr>
              <a:endParaRPr kumimoji="0" lang="zh-CN" altLang="en-US" sz="1350" b="0" u="none" strike="noStrike" kern="0" cap="none" spc="0" normalizeH="0" baseline="0" noProof="0">
                <a:ln>
                  <a:noFill/>
                </a:ln>
                <a:solidFill>
                  <a:srgbClr val="000000"/>
                </a:solidFill>
                <a:effectLst/>
                <a:uLnTx/>
                <a:uFillTx/>
                <a:latin typeface="+mn-lt"/>
                <a:ea typeface="宋体" panose="02010600030101010101" pitchFamily="2" charset="-122"/>
              </a:endParaRPr>
            </a:p>
          </p:txBody>
        </p:sp>
      </p:gr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Levels of Abstraction</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27534"/>
            <a:ext cx="8784976" cy="3805070"/>
          </a:xfrm>
        </p:spPr>
        <p:txBody>
          <a:bodyPr/>
          <a:lstStyle/>
          <a:p>
            <a:pPr>
              <a:spcBef>
                <a:spcPts val="0"/>
              </a:spcBef>
              <a:spcAft>
                <a:spcPts val="0"/>
              </a:spcAft>
            </a:pPr>
            <a:r>
              <a:rPr lang="en-US" altLang="zh-CN" sz="1800" b="1" dirty="0">
                <a:solidFill>
                  <a:srgbClr val="0000FF"/>
                </a:solidFill>
                <a:latin typeface="Comic Sans MS" panose="030F0702030302020204" pitchFamily="66" charset="0"/>
              </a:rPr>
              <a:t>Physical level</a:t>
            </a:r>
            <a:endParaRPr lang="en-US" altLang="zh-CN" sz="1800" b="1" dirty="0">
              <a:solidFill>
                <a:srgbClr val="0000FF"/>
              </a:solidFill>
              <a:latin typeface="Comic Sans MS" panose="030F0702030302020204" pitchFamily="66" charset="0"/>
            </a:endParaRPr>
          </a:p>
          <a:p>
            <a:pPr lvl="1">
              <a:spcBef>
                <a:spcPts val="0"/>
              </a:spcBef>
              <a:spcAft>
                <a:spcPts val="0"/>
              </a:spcAft>
            </a:pPr>
            <a:r>
              <a:rPr lang="en-US" altLang="zh-CN" sz="1600" dirty="0">
                <a:latin typeface="Comic Sans MS" panose="030F0702030302020204" pitchFamily="66" charset="0"/>
              </a:rPr>
              <a:t>Describe </a:t>
            </a:r>
            <a:r>
              <a:rPr lang="en-US" altLang="zh-CN" sz="1600" b="1" dirty="0">
                <a:solidFill>
                  <a:srgbClr val="FF0000"/>
                </a:solidFill>
                <a:latin typeface="Comic Sans MS" panose="030F0702030302020204" pitchFamily="66" charset="0"/>
              </a:rPr>
              <a:t>how</a:t>
            </a:r>
            <a:r>
              <a:rPr lang="en-US" altLang="zh-CN" sz="1600" dirty="0">
                <a:latin typeface="Comic Sans MS" panose="030F0702030302020204" pitchFamily="66" charset="0"/>
              </a:rPr>
              <a:t> a </a:t>
            </a:r>
            <a:r>
              <a:rPr lang="en-US" altLang="zh-CN" sz="1600" dirty="0">
                <a:solidFill>
                  <a:srgbClr val="0000FF"/>
                </a:solidFill>
                <a:latin typeface="Comic Sans MS" panose="030F0702030302020204" pitchFamily="66" charset="0"/>
              </a:rPr>
              <a:t>record</a:t>
            </a:r>
            <a:r>
              <a:rPr lang="en-US" altLang="zh-CN" sz="1600" dirty="0">
                <a:latin typeface="Comic Sans MS" panose="030F0702030302020204" pitchFamily="66" charset="0"/>
              </a:rPr>
              <a:t> is </a:t>
            </a:r>
            <a:r>
              <a:rPr lang="en-US" altLang="zh-CN" sz="1600" dirty="0">
                <a:solidFill>
                  <a:srgbClr val="0000FF"/>
                </a:solidFill>
                <a:latin typeface="Comic Sans MS" panose="030F0702030302020204" pitchFamily="66" charset="0"/>
              </a:rPr>
              <a:t>stored</a:t>
            </a:r>
            <a:r>
              <a:rPr lang="en-US" altLang="zh-CN" sz="1600" dirty="0">
                <a:latin typeface="Comic Sans MS" panose="030F0702030302020204" pitchFamily="66" charset="0"/>
              </a:rPr>
              <a:t> on storage devices.</a:t>
            </a:r>
            <a:endParaRPr lang="en-US" altLang="zh-CN" sz="1400" dirty="0">
              <a:latin typeface="Comic Sans MS" panose="030F0702030302020204" pitchFamily="66" charset="0"/>
            </a:endParaRPr>
          </a:p>
          <a:p>
            <a:pPr>
              <a:spcBef>
                <a:spcPts val="0"/>
              </a:spcBef>
              <a:spcAft>
                <a:spcPts val="0"/>
              </a:spcAft>
            </a:pPr>
            <a:r>
              <a:rPr lang="en-US" altLang="zh-CN" sz="1800" b="1" dirty="0">
                <a:solidFill>
                  <a:srgbClr val="0000FF"/>
                </a:solidFill>
                <a:latin typeface="Comic Sans MS" panose="030F0702030302020204" pitchFamily="66" charset="0"/>
              </a:rPr>
              <a:t>Logical level</a:t>
            </a:r>
            <a:endParaRPr lang="en-US" altLang="zh-CN" sz="1800" b="1" dirty="0">
              <a:solidFill>
                <a:srgbClr val="0000FF"/>
              </a:solidFill>
              <a:latin typeface="Comic Sans MS" panose="030F0702030302020204" pitchFamily="66" charset="0"/>
            </a:endParaRPr>
          </a:p>
          <a:p>
            <a:pPr lvl="1">
              <a:spcBef>
                <a:spcPts val="0"/>
              </a:spcBef>
              <a:spcAft>
                <a:spcPts val="0"/>
              </a:spcAft>
            </a:pPr>
            <a:r>
              <a:rPr lang="en-US" altLang="zh-CN" sz="1600" dirty="0">
                <a:latin typeface="Comic Sans MS" panose="030F0702030302020204" pitchFamily="66" charset="0"/>
              </a:rPr>
              <a:t>Describe </a:t>
            </a:r>
            <a:r>
              <a:rPr lang="en-US" altLang="zh-CN" sz="1600" b="1" dirty="0">
                <a:solidFill>
                  <a:srgbClr val="FF0000"/>
                </a:solidFill>
                <a:latin typeface="Comic Sans MS" panose="030F0702030302020204" pitchFamily="66" charset="0"/>
              </a:rPr>
              <a:t>what</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data</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stored</a:t>
            </a:r>
            <a:r>
              <a:rPr lang="en-US" altLang="zh-CN" sz="1600" dirty="0">
                <a:latin typeface="Comic Sans MS" panose="030F0702030302020204" pitchFamily="66" charset="0"/>
              </a:rPr>
              <a:t> in database, and the </a:t>
            </a:r>
            <a:r>
              <a:rPr lang="en-US" altLang="zh-CN" sz="1600" dirty="0">
                <a:solidFill>
                  <a:srgbClr val="0000FF"/>
                </a:solidFill>
                <a:latin typeface="Comic Sans MS" panose="030F0702030302020204" pitchFamily="66" charset="0"/>
              </a:rPr>
              <a:t>relationships</a:t>
            </a:r>
            <a:r>
              <a:rPr lang="en-US" altLang="zh-CN" sz="1600" dirty="0">
                <a:latin typeface="Comic Sans MS" panose="030F0702030302020204" pitchFamily="66" charset="0"/>
              </a:rPr>
              <a:t> among the data.</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Although implementation of the simple structures at the logical level may involve complex physical-level structures, the user of the logical level does not need to be aware of this complexity. This is referred to as </a:t>
            </a:r>
            <a:r>
              <a:rPr lang="en-US" altLang="zh-CN" sz="1600" b="1" dirty="0">
                <a:solidFill>
                  <a:srgbClr val="FF0000"/>
                </a:solidFill>
                <a:latin typeface="Comic Sans MS" panose="030F0702030302020204" pitchFamily="66" charset="0"/>
              </a:rPr>
              <a:t>physical data independence</a:t>
            </a:r>
            <a:r>
              <a:rPr lang="en-US" altLang="zh-CN" sz="1600" dirty="0">
                <a:latin typeface="Comic Sans MS" panose="030F0702030302020204" pitchFamily="66" charset="0"/>
              </a:rPr>
              <a:t>. </a:t>
            </a:r>
            <a:endParaRPr lang="en-US" altLang="zh-CN" sz="1600" dirty="0">
              <a:latin typeface="Comic Sans MS" panose="030F0702030302020204" pitchFamily="66" charset="0"/>
            </a:endParaRPr>
          </a:p>
          <a:p>
            <a:pPr marL="457200" lvl="1" indent="0">
              <a:spcBef>
                <a:spcPts val="0"/>
              </a:spcBef>
              <a:spcAft>
                <a:spcPts val="0"/>
              </a:spcAft>
              <a:buNone/>
            </a:pPr>
            <a:r>
              <a:rPr lang="en-US" altLang="zh-CN" sz="1200" i="1" dirty="0">
                <a:solidFill>
                  <a:srgbClr val="0000FF"/>
                </a:solidFill>
                <a:latin typeface="Comic Sans MS" panose="030F0702030302020204" pitchFamily="66" charset="0"/>
              </a:rPr>
              <a:t>     </a:t>
            </a:r>
            <a:r>
              <a:rPr lang="en-US" altLang="zh-CN" sz="1400" b="1" i="1" dirty="0">
                <a:solidFill>
                  <a:srgbClr val="0000FF"/>
                </a:solidFill>
                <a:latin typeface="Comic Sans MS" panose="030F0702030302020204" pitchFamily="66" charset="0"/>
              </a:rPr>
              <a:t>type customer = record</a:t>
            </a:r>
            <a:endParaRPr lang="en-US" altLang="zh-CN" sz="1400" b="1" i="1" dirty="0">
              <a:solidFill>
                <a:srgbClr val="0000FF"/>
              </a:solidFill>
              <a:latin typeface="Comic Sans MS" panose="030F0702030302020204" pitchFamily="66" charset="0"/>
            </a:endParaRPr>
          </a:p>
          <a:p>
            <a:pPr marL="0" indent="0">
              <a:spcBef>
                <a:spcPts val="0"/>
              </a:spcBef>
              <a:spcAft>
                <a:spcPts val="0"/>
              </a:spcAft>
              <a:buNone/>
            </a:pPr>
            <a:r>
              <a:rPr lang="en-US" altLang="zh-CN" sz="1400" b="1" i="1" dirty="0">
                <a:solidFill>
                  <a:srgbClr val="0000FF"/>
                </a:solidFill>
                <a:latin typeface="Comic Sans MS" panose="030F0702030302020204" pitchFamily="66" charset="0"/>
              </a:rPr>
              <a:t>	     </a:t>
            </a:r>
            <a:r>
              <a:rPr lang="en-US" altLang="zh-CN" sz="1400" b="1" i="1" dirty="0" err="1">
                <a:solidFill>
                  <a:srgbClr val="0000FF"/>
                </a:solidFill>
                <a:latin typeface="Comic Sans MS" panose="030F0702030302020204" pitchFamily="66" charset="0"/>
              </a:rPr>
              <a:t>customer_id</a:t>
            </a:r>
            <a:r>
              <a:rPr lang="en-US" altLang="zh-CN" sz="1400" b="1" i="1" dirty="0">
                <a:solidFill>
                  <a:srgbClr val="0000FF"/>
                </a:solidFill>
                <a:latin typeface="Comic Sans MS" panose="030F0702030302020204" pitchFamily="66" charset="0"/>
              </a:rPr>
              <a:t> : string; </a:t>
            </a:r>
            <a:br>
              <a:rPr lang="en-US" altLang="zh-CN" sz="1400" b="1" i="1" dirty="0">
                <a:solidFill>
                  <a:srgbClr val="0000FF"/>
                </a:solidFill>
                <a:latin typeface="Comic Sans MS" panose="030F0702030302020204" pitchFamily="66" charset="0"/>
              </a:rPr>
            </a:br>
            <a:r>
              <a:rPr lang="en-US" altLang="zh-CN" sz="1400" b="1" i="1" dirty="0">
                <a:solidFill>
                  <a:srgbClr val="0000FF"/>
                </a:solidFill>
                <a:latin typeface="Comic Sans MS" panose="030F0702030302020204" pitchFamily="66" charset="0"/>
              </a:rPr>
              <a:t>	     </a:t>
            </a:r>
            <a:r>
              <a:rPr lang="en-US" altLang="zh-CN" sz="1400" b="1" i="1" dirty="0" err="1">
                <a:solidFill>
                  <a:srgbClr val="0000FF"/>
                </a:solidFill>
                <a:latin typeface="Comic Sans MS" panose="030F0702030302020204" pitchFamily="66" charset="0"/>
              </a:rPr>
              <a:t>customer_name</a:t>
            </a:r>
            <a:r>
              <a:rPr lang="en-US" altLang="zh-CN" sz="1400" b="1" i="1" dirty="0">
                <a:solidFill>
                  <a:srgbClr val="0000FF"/>
                </a:solidFill>
                <a:latin typeface="Comic Sans MS" panose="030F0702030302020204" pitchFamily="66" charset="0"/>
              </a:rPr>
              <a:t> : string;</a:t>
            </a:r>
            <a:br>
              <a:rPr lang="en-US" altLang="zh-CN" sz="1400" b="1" i="1" dirty="0">
                <a:solidFill>
                  <a:srgbClr val="0000FF"/>
                </a:solidFill>
                <a:latin typeface="Comic Sans MS" panose="030F0702030302020204" pitchFamily="66" charset="0"/>
              </a:rPr>
            </a:br>
            <a:r>
              <a:rPr lang="en-US" altLang="zh-CN" sz="1400" b="1" i="1" dirty="0">
                <a:solidFill>
                  <a:srgbClr val="0000FF"/>
                </a:solidFill>
                <a:latin typeface="Comic Sans MS" panose="030F0702030302020204" pitchFamily="66" charset="0"/>
              </a:rPr>
              <a:t>	     </a:t>
            </a:r>
            <a:r>
              <a:rPr lang="en-US" altLang="zh-CN" sz="1400" b="1" i="1" dirty="0" err="1">
                <a:solidFill>
                  <a:srgbClr val="0000FF"/>
                </a:solidFill>
                <a:latin typeface="Comic Sans MS" panose="030F0702030302020204" pitchFamily="66" charset="0"/>
              </a:rPr>
              <a:t>customer_street</a:t>
            </a:r>
            <a:r>
              <a:rPr lang="en-US" altLang="zh-CN" sz="1400" b="1" i="1" dirty="0">
                <a:solidFill>
                  <a:srgbClr val="0000FF"/>
                </a:solidFill>
                <a:latin typeface="Comic Sans MS" panose="030F0702030302020204" pitchFamily="66" charset="0"/>
              </a:rPr>
              <a:t> : string;</a:t>
            </a:r>
            <a:br>
              <a:rPr lang="en-US" altLang="zh-CN" sz="1400" b="1" i="1" dirty="0">
                <a:solidFill>
                  <a:srgbClr val="0000FF"/>
                </a:solidFill>
                <a:latin typeface="Comic Sans MS" panose="030F0702030302020204" pitchFamily="66" charset="0"/>
              </a:rPr>
            </a:br>
            <a:r>
              <a:rPr lang="en-US" altLang="zh-CN" sz="1400" b="1" i="1" dirty="0">
                <a:solidFill>
                  <a:srgbClr val="0000FF"/>
                </a:solidFill>
                <a:latin typeface="Comic Sans MS" panose="030F0702030302020204" pitchFamily="66" charset="0"/>
              </a:rPr>
              <a:t>	     </a:t>
            </a:r>
            <a:r>
              <a:rPr lang="en-US" altLang="zh-CN" sz="1400" b="1" i="1" dirty="0" err="1">
                <a:solidFill>
                  <a:srgbClr val="0000FF"/>
                </a:solidFill>
                <a:latin typeface="Comic Sans MS" panose="030F0702030302020204" pitchFamily="66" charset="0"/>
              </a:rPr>
              <a:t>customer_city</a:t>
            </a:r>
            <a:r>
              <a:rPr lang="en-US" altLang="zh-CN" sz="1400" b="1" i="1" dirty="0">
                <a:solidFill>
                  <a:srgbClr val="0000FF"/>
                </a:solidFill>
                <a:latin typeface="Comic Sans MS" panose="030F0702030302020204" pitchFamily="66" charset="0"/>
              </a:rPr>
              <a:t> : integer;</a:t>
            </a:r>
            <a:endParaRPr lang="en-US" altLang="zh-CN" sz="1400" b="1" i="1" dirty="0">
              <a:solidFill>
                <a:srgbClr val="0000FF"/>
              </a:solidFill>
              <a:latin typeface="Comic Sans MS" panose="030F0702030302020204" pitchFamily="66" charset="0"/>
            </a:endParaRPr>
          </a:p>
          <a:p>
            <a:pPr marL="0" indent="0">
              <a:spcBef>
                <a:spcPts val="0"/>
              </a:spcBef>
              <a:spcAft>
                <a:spcPts val="0"/>
              </a:spcAft>
              <a:buNone/>
            </a:pPr>
            <a:r>
              <a:rPr lang="en-US" altLang="zh-CN" sz="1400" b="1" i="1" dirty="0">
                <a:solidFill>
                  <a:srgbClr val="0000FF"/>
                </a:solidFill>
                <a:latin typeface="Comic Sans MS" panose="030F0702030302020204" pitchFamily="66" charset="0"/>
              </a:rPr>
              <a:t>              end;</a:t>
            </a:r>
            <a:endParaRPr lang="en-US" altLang="zh-CN" sz="1400" b="1" i="1" dirty="0">
              <a:solidFill>
                <a:srgbClr val="0000FF"/>
              </a:solidFill>
              <a:latin typeface="Comic Sans MS" panose="030F0702030302020204" pitchFamily="66" charset="0"/>
            </a:endParaRPr>
          </a:p>
          <a:p>
            <a:pPr>
              <a:spcBef>
                <a:spcPts val="600"/>
              </a:spcBef>
              <a:spcAft>
                <a:spcPts val="0"/>
              </a:spcAft>
            </a:pPr>
            <a:r>
              <a:rPr lang="en-US" altLang="zh-CN" sz="1800" b="1" dirty="0">
                <a:solidFill>
                  <a:srgbClr val="0000FF"/>
                </a:solidFill>
                <a:latin typeface="Comic Sans MS" panose="030F0702030302020204" pitchFamily="66" charset="0"/>
              </a:rPr>
              <a:t>View level</a:t>
            </a:r>
            <a:endParaRPr lang="en-US" altLang="zh-CN" sz="1800" b="1" dirty="0">
              <a:solidFill>
                <a:srgbClr val="0000FF"/>
              </a:solidFill>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Many users of the database system do not need all this information; instead, they need to </a:t>
            </a:r>
            <a:r>
              <a:rPr lang="en-US" altLang="zh-CN" sz="1400" dirty="0">
                <a:solidFill>
                  <a:srgbClr val="FF0000"/>
                </a:solidFill>
                <a:latin typeface="Comic Sans MS" panose="030F0702030302020204" pitchFamily="66" charset="0"/>
              </a:rPr>
              <a:t>access only a part of the database</a:t>
            </a:r>
            <a:r>
              <a:rPr lang="en-US" altLang="zh-CN" sz="1400" dirty="0">
                <a:latin typeface="Comic Sans MS" panose="030F0702030302020204" pitchFamily="66" charset="0"/>
              </a:rPr>
              <a:t>. The view level of </a:t>
            </a:r>
            <a:r>
              <a:rPr lang="en-US" altLang="zh-CN" sz="1400" dirty="0">
                <a:solidFill>
                  <a:srgbClr val="0000FF"/>
                </a:solidFill>
                <a:latin typeface="Comic Sans MS" panose="030F0702030302020204" pitchFamily="66" charset="0"/>
              </a:rPr>
              <a:t>abstraction</a:t>
            </a:r>
            <a:r>
              <a:rPr lang="en-US" altLang="zh-CN" sz="1400" dirty="0">
                <a:latin typeface="Comic Sans MS" panose="030F0702030302020204" pitchFamily="66" charset="0"/>
              </a:rPr>
              <a:t> simplifies their interaction with the system. </a:t>
            </a:r>
            <a:endParaRPr lang="en-US" altLang="zh-CN" sz="1400" dirty="0">
              <a:latin typeface="Comic Sans MS" panose="030F0702030302020204" pitchFamily="66" charset="0"/>
            </a:endParaRPr>
          </a:p>
          <a:p>
            <a:pPr lvl="1">
              <a:spcBef>
                <a:spcPts val="0"/>
              </a:spcBef>
              <a:spcAft>
                <a:spcPts val="0"/>
              </a:spcAft>
            </a:pPr>
            <a:r>
              <a:rPr lang="en-US" altLang="zh-CN" sz="1400" dirty="0">
                <a:latin typeface="Comic Sans MS" panose="030F0702030302020204" pitchFamily="66" charset="0"/>
              </a:rPr>
              <a:t>Views can also </a:t>
            </a:r>
            <a:r>
              <a:rPr lang="en-US" altLang="zh-CN" sz="1400" dirty="0">
                <a:solidFill>
                  <a:srgbClr val="FF0000"/>
                </a:solidFill>
                <a:latin typeface="Comic Sans MS" panose="030F0702030302020204" pitchFamily="66" charset="0"/>
              </a:rPr>
              <a:t>hide information </a:t>
            </a:r>
            <a:r>
              <a:rPr lang="en-US" altLang="zh-CN" sz="1400" dirty="0">
                <a:latin typeface="Comic Sans MS" panose="030F0702030302020204" pitchFamily="66" charset="0"/>
              </a:rPr>
              <a:t>(such as an employee’s salary) for security purposes. </a:t>
            </a:r>
            <a:endParaRPr lang="en-US" altLang="zh-CN" sz="1400" dirty="0">
              <a:latin typeface="Comic Sans MS" panose="030F0702030302020204" pitchFamily="66"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55576" y="1131590"/>
            <a:ext cx="7488832" cy="12961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pPr algn="ctr"/>
            <a:r>
              <a:rPr lang="en-US" altLang="zh-CN" dirty="0">
                <a:latin typeface="Comic Sans MS" panose="030F0702030302020204" pitchFamily="66" charset="0"/>
              </a:rPr>
              <a:t>View of Data</a:t>
            </a:r>
            <a:endParaRPr lang="zh-CN" altLang="en-US" dirty="0">
              <a:latin typeface="Comic Sans MS" panose="030F0702030302020204" pitchFamily="66" charset="0"/>
            </a:endParaRPr>
          </a:p>
        </p:txBody>
      </p:sp>
      <p:sp>
        <p:nvSpPr>
          <p:cNvPr id="3" name="矩形: 圆角 2"/>
          <p:cNvSpPr/>
          <p:nvPr/>
        </p:nvSpPr>
        <p:spPr>
          <a:xfrm>
            <a:off x="1043608" y="1635646"/>
            <a:ext cx="1584176" cy="63758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800" b="1" dirty="0">
                <a:latin typeface="Comic Sans MS" panose="030F0702030302020204" pitchFamily="66" charset="0"/>
              </a:rPr>
              <a:t>View 1</a:t>
            </a:r>
            <a:endParaRPr lang="zh-CN" altLang="en-US" sz="1800" b="1" dirty="0">
              <a:latin typeface="Comic Sans MS" panose="030F0702030302020204" pitchFamily="66" charset="0"/>
            </a:endParaRPr>
          </a:p>
        </p:txBody>
      </p:sp>
      <p:sp>
        <p:nvSpPr>
          <p:cNvPr id="6" name="矩形: 圆角 5"/>
          <p:cNvSpPr/>
          <p:nvPr/>
        </p:nvSpPr>
        <p:spPr>
          <a:xfrm>
            <a:off x="3275856" y="1635646"/>
            <a:ext cx="1584176" cy="63758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800" b="1" dirty="0">
                <a:latin typeface="Comic Sans MS" panose="030F0702030302020204" pitchFamily="66" charset="0"/>
              </a:rPr>
              <a:t>View 2</a:t>
            </a:r>
            <a:endParaRPr lang="zh-CN" altLang="en-US" sz="1800" b="1" dirty="0">
              <a:latin typeface="Comic Sans MS" panose="030F0702030302020204" pitchFamily="66" charset="0"/>
            </a:endParaRPr>
          </a:p>
        </p:txBody>
      </p:sp>
      <p:sp>
        <p:nvSpPr>
          <p:cNvPr id="7" name="矩形: 圆角 6"/>
          <p:cNvSpPr/>
          <p:nvPr/>
        </p:nvSpPr>
        <p:spPr>
          <a:xfrm>
            <a:off x="6444208" y="1635646"/>
            <a:ext cx="1584176" cy="63758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Comic Sans MS" panose="030F0702030302020204" pitchFamily="66" charset="0"/>
              </a:rPr>
              <a:t>View n</a:t>
            </a:r>
            <a:endParaRPr lang="zh-CN" altLang="en-US" sz="1800" b="1" dirty="0">
              <a:latin typeface="Comic Sans MS" panose="030F0702030302020204" pitchFamily="66" charset="0"/>
            </a:endParaRPr>
          </a:p>
        </p:txBody>
      </p:sp>
      <p:sp>
        <p:nvSpPr>
          <p:cNvPr id="4" name="文本框 3"/>
          <p:cNvSpPr txBox="1"/>
          <p:nvPr/>
        </p:nvSpPr>
        <p:spPr>
          <a:xfrm>
            <a:off x="5184068" y="1769770"/>
            <a:ext cx="936104" cy="369332"/>
          </a:xfrm>
          <a:prstGeom prst="rect">
            <a:avLst/>
          </a:prstGeom>
          <a:noFill/>
        </p:spPr>
        <p:txBody>
          <a:bodyPr wrap="square" rtlCol="0">
            <a:spAutoFit/>
          </a:bodyPr>
          <a:lstStyle/>
          <a:p>
            <a:pPr algn="ctr"/>
            <a:r>
              <a:rPr lang="en-US" altLang="zh-CN" sz="1800" dirty="0"/>
              <a:t>…</a:t>
            </a:r>
            <a:endParaRPr lang="zh-CN" altLang="en-US" sz="1800" dirty="0"/>
          </a:p>
        </p:txBody>
      </p:sp>
      <p:sp>
        <p:nvSpPr>
          <p:cNvPr id="9" name="矩形: 圆角 8"/>
          <p:cNvSpPr/>
          <p:nvPr/>
        </p:nvSpPr>
        <p:spPr>
          <a:xfrm>
            <a:off x="3519168" y="2839517"/>
            <a:ext cx="1700904" cy="637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Comic Sans MS" panose="030F0702030302020204" pitchFamily="66" charset="0"/>
              </a:rPr>
              <a:t>Logical level</a:t>
            </a:r>
            <a:endParaRPr lang="zh-CN" altLang="en-US" sz="1800" b="1" dirty="0">
              <a:latin typeface="Comic Sans MS" panose="030F0702030302020204" pitchFamily="66" charset="0"/>
            </a:endParaRPr>
          </a:p>
        </p:txBody>
      </p:sp>
      <p:sp>
        <p:nvSpPr>
          <p:cNvPr id="10" name="矩形: 圆角 9"/>
          <p:cNvSpPr/>
          <p:nvPr/>
        </p:nvSpPr>
        <p:spPr>
          <a:xfrm>
            <a:off x="3519167" y="3950394"/>
            <a:ext cx="1700905" cy="637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Comic Sans MS" panose="030F0702030302020204" pitchFamily="66" charset="0"/>
              </a:rPr>
              <a:t>Physical level</a:t>
            </a:r>
            <a:endParaRPr lang="zh-CN" altLang="en-US" sz="1800" b="1" dirty="0">
              <a:latin typeface="Comic Sans MS" panose="030F0702030302020204" pitchFamily="66" charset="0"/>
            </a:endParaRPr>
          </a:p>
        </p:txBody>
      </p:sp>
      <p:cxnSp>
        <p:nvCxnSpPr>
          <p:cNvPr id="12" name="直接连接符 11"/>
          <p:cNvCxnSpPr/>
          <p:nvPr/>
        </p:nvCxnSpPr>
        <p:spPr>
          <a:xfrm flipV="1">
            <a:off x="4369620" y="2427734"/>
            <a:ext cx="0" cy="4117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369620" y="3477097"/>
            <a:ext cx="0" cy="47329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851920" y="1135837"/>
            <a:ext cx="1916929" cy="369332"/>
          </a:xfrm>
          <a:prstGeom prst="rect">
            <a:avLst/>
          </a:prstGeom>
          <a:noFill/>
        </p:spPr>
        <p:txBody>
          <a:bodyPr wrap="square" rtlCol="0">
            <a:spAutoFit/>
          </a:bodyPr>
          <a:lstStyle/>
          <a:p>
            <a:r>
              <a:rPr lang="en-US" altLang="zh-CN" sz="1800" b="1" dirty="0">
                <a:latin typeface="Comic Sans MS" panose="030F0702030302020204" pitchFamily="66" charset="0"/>
                <a:cs typeface="Arial" panose="020B0604020202020204" pitchFamily="34" charset="0"/>
              </a:rPr>
              <a:t>View Level</a:t>
            </a:r>
            <a:endParaRPr lang="zh-CN" altLang="en-US" sz="1800" b="1" dirty="0">
              <a:latin typeface="Comic Sans MS" panose="030F0702030302020204" pitchFamily="66" charset="0"/>
              <a:cs typeface="Arial" panose="020B0604020202020204" pitchFamily="34" charset="0"/>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University Database</a:t>
            </a:r>
            <a:endParaRPr lang="zh-CN" altLang="en-US" dirty="0">
              <a:latin typeface="Comic Sans MS" panose="030F0702030302020204" pitchFamily="66" charset="0"/>
            </a:endParaRPr>
          </a:p>
        </p:txBody>
      </p:sp>
      <p:pic>
        <p:nvPicPr>
          <p:cNvPr id="5" name="Graphic 5"/>
          <p:cNvPicPr>
            <a:picLocks noChangeAspect="1"/>
          </p:cNvPicPr>
          <p:nvPr/>
        </p:nvPicPr>
        <p:blipFill rotWithShape="1">
          <a:blip r:embed="rId1">
            <a:extLst>
              <a:ext uri="{96DAC541-7B7A-43D3-8B79-37D633B846F1}">
                <asvg:svgBlip xmlns:asvg="http://schemas.microsoft.com/office/drawing/2016/SVG/main" r:embed="rId2"/>
              </a:ext>
            </a:extLst>
          </a:blip>
          <a:srcRect t="-1" b="12197"/>
          <a:stretch>
            <a:fillRect/>
          </a:stretch>
        </p:blipFill>
        <p:spPr>
          <a:xfrm>
            <a:off x="578080" y="994823"/>
            <a:ext cx="3993920" cy="3153854"/>
          </a:xfrm>
          <a:prstGeom prst="rect">
            <a:avLst/>
          </a:prstGeom>
        </p:spPr>
      </p:pic>
      <p:pic>
        <p:nvPicPr>
          <p:cNvPr id="6" name="Picture 5" descr="W:\db-book\db7\slide-dir\Tables-Figures\EPS-PDF-JPG-dir\tables\student.jpg"/>
          <p:cNvPicPr>
            <a:picLocks noChangeAspect="1" noChangeArrowheads="1"/>
          </p:cNvPicPr>
          <p:nvPr/>
        </p:nvPicPr>
        <p:blipFill>
          <a:blip r:embed="rId3"/>
          <a:srcRect/>
          <a:stretch>
            <a:fillRect/>
          </a:stretch>
        </p:blipFill>
        <p:spPr bwMode="auto">
          <a:xfrm>
            <a:off x="5004048" y="1002072"/>
            <a:ext cx="3543960" cy="3153854"/>
          </a:xfrm>
          <a:prstGeom prst="rect">
            <a:avLst/>
          </a:prstGeom>
          <a:noFill/>
        </p:spPr>
      </p:pic>
      <p:sp>
        <p:nvSpPr>
          <p:cNvPr id="7" name="文本框 6"/>
          <p:cNvSpPr txBox="1"/>
          <p:nvPr/>
        </p:nvSpPr>
        <p:spPr>
          <a:xfrm>
            <a:off x="1187624" y="4299942"/>
            <a:ext cx="2808312" cy="369332"/>
          </a:xfrm>
          <a:prstGeom prst="rect">
            <a:avLst/>
          </a:prstGeom>
          <a:noFill/>
        </p:spPr>
        <p:txBody>
          <a:bodyPr wrap="square" rtlCol="0">
            <a:spAutoFit/>
          </a:bodyPr>
          <a:lstStyle/>
          <a:p>
            <a:pPr algn="ctr"/>
            <a:r>
              <a:rPr lang="en-US" altLang="zh-CN" sz="1800" b="1" dirty="0">
                <a:latin typeface="Comic Sans MS" panose="030F0702030302020204" pitchFamily="66" charset="0"/>
                <a:cs typeface="Arial" panose="020B0604020202020204" pitchFamily="34" charset="0"/>
              </a:rPr>
              <a:t>Instructor table</a:t>
            </a:r>
            <a:endParaRPr lang="zh-CN" altLang="en-US" sz="1800" b="1" dirty="0">
              <a:latin typeface="Comic Sans MS" panose="030F0702030302020204" pitchFamily="66" charset="0"/>
              <a:cs typeface="Arial" panose="020B0604020202020204" pitchFamily="34" charset="0"/>
            </a:endParaRPr>
          </a:p>
        </p:txBody>
      </p:sp>
      <p:sp>
        <p:nvSpPr>
          <p:cNvPr id="8" name="文本框 7"/>
          <p:cNvSpPr txBox="1"/>
          <p:nvPr/>
        </p:nvSpPr>
        <p:spPr>
          <a:xfrm>
            <a:off x="5580112" y="4299942"/>
            <a:ext cx="2808312" cy="369332"/>
          </a:xfrm>
          <a:prstGeom prst="rect">
            <a:avLst/>
          </a:prstGeom>
          <a:noFill/>
        </p:spPr>
        <p:txBody>
          <a:bodyPr wrap="square" rtlCol="0">
            <a:spAutoFit/>
          </a:bodyPr>
          <a:lstStyle/>
          <a:p>
            <a:pPr algn="ctr"/>
            <a:r>
              <a:rPr lang="en-US" altLang="zh-CN" sz="1800" b="1" dirty="0">
                <a:latin typeface="Comic Sans MS" panose="030F0702030302020204" pitchFamily="66" charset="0"/>
                <a:cs typeface="Arial" panose="020B0604020202020204" pitchFamily="34" charset="0"/>
              </a:rPr>
              <a:t>Student table</a:t>
            </a:r>
            <a:endParaRPr lang="zh-CN" altLang="en-US" sz="1800" b="1" dirty="0">
              <a:latin typeface="Comic Sans MS" panose="030F0702030302020204" pitchFamily="66" charset="0"/>
              <a:cs typeface="Arial" panose="020B0604020202020204" pitchFamily="3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Instances and Schemas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87524" y="843558"/>
            <a:ext cx="8568952" cy="3805070"/>
          </a:xfrm>
        </p:spPr>
        <p:txBody>
          <a:bodyPr/>
          <a:lstStyle/>
          <a:p>
            <a:pPr>
              <a:spcBef>
                <a:spcPts val="0"/>
              </a:spcBef>
              <a:spcAft>
                <a:spcPts val="600"/>
              </a:spcAft>
            </a:pPr>
            <a:r>
              <a:rPr lang="en-US" altLang="zh-CN" sz="2000" b="1" dirty="0">
                <a:latin typeface="Comic Sans MS" panose="030F0702030302020204" pitchFamily="66" charset="0"/>
              </a:rPr>
              <a:t>Similar to </a:t>
            </a:r>
            <a:r>
              <a:rPr lang="en-US" altLang="zh-CN" sz="2000" b="1" dirty="0">
                <a:solidFill>
                  <a:srgbClr val="0000FF"/>
                </a:solidFill>
                <a:latin typeface="Comic Sans MS" panose="030F0702030302020204" pitchFamily="66" charset="0"/>
              </a:rPr>
              <a:t>variables</a:t>
            </a:r>
            <a:r>
              <a:rPr lang="en-US" altLang="zh-CN" sz="2000" b="1" dirty="0">
                <a:latin typeface="Comic Sans MS" panose="030F0702030302020204" pitchFamily="66" charset="0"/>
              </a:rPr>
              <a:t> and </a:t>
            </a:r>
            <a:r>
              <a:rPr lang="en-US" altLang="zh-CN" sz="2000" b="1" dirty="0">
                <a:solidFill>
                  <a:srgbClr val="0000FF"/>
                </a:solidFill>
                <a:latin typeface="Comic Sans MS" panose="030F0702030302020204" pitchFamily="66" charset="0"/>
              </a:rPr>
              <a:t>types</a:t>
            </a:r>
            <a:r>
              <a:rPr lang="en-US" altLang="zh-CN" sz="2000" b="1" dirty="0">
                <a:latin typeface="Comic Sans MS" panose="030F0702030302020204" pitchFamily="66" charset="0"/>
              </a:rPr>
              <a:t> in programming languages</a:t>
            </a:r>
            <a:endParaRPr lang="en-US" altLang="zh-CN" sz="2000" b="1" dirty="0">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Schema</a:t>
            </a:r>
            <a:r>
              <a:rPr lang="en-US" altLang="zh-CN" sz="2000" b="1" dirty="0">
                <a:latin typeface="Comic Sans MS" panose="030F0702030302020204" pitchFamily="66" charset="0"/>
              </a:rPr>
              <a:t>(</a:t>
            </a:r>
            <a:r>
              <a:rPr lang="zh-CN" altLang="en-US" sz="2000" dirty="0">
                <a:solidFill>
                  <a:srgbClr val="0000FF"/>
                </a:solidFill>
                <a:latin typeface="Comic Sans MS" panose="030F0702030302020204" pitchFamily="66" charset="0"/>
              </a:rPr>
              <a:t>模式</a:t>
            </a:r>
            <a:r>
              <a:rPr lang="en-US" altLang="zh-CN" sz="2000" b="1" dirty="0">
                <a:latin typeface="Comic Sans MS" panose="030F0702030302020204" pitchFamily="66" charset="0"/>
              </a:rPr>
              <a:t>):</a:t>
            </a:r>
            <a:r>
              <a:rPr lang="en-US" altLang="zh-CN" sz="2000" dirty="0">
                <a:latin typeface="Comic Sans MS" panose="030F0702030302020204" pitchFamily="66" charset="0"/>
              </a:rPr>
              <a:t> the </a:t>
            </a:r>
            <a:r>
              <a:rPr lang="en-US" altLang="zh-CN" sz="2000" dirty="0">
                <a:solidFill>
                  <a:srgbClr val="FF0000"/>
                </a:solidFill>
                <a:latin typeface="Comic Sans MS" panose="030F0702030302020204" pitchFamily="66" charset="0"/>
              </a:rPr>
              <a:t>logical structure </a:t>
            </a:r>
            <a:r>
              <a:rPr lang="en-US" altLang="zh-CN" sz="2000" dirty="0">
                <a:latin typeface="Comic Sans MS" panose="030F0702030302020204" pitchFamily="66" charset="0"/>
              </a:rPr>
              <a:t>of the database </a:t>
            </a:r>
            <a:endParaRPr lang="en-US" altLang="zh-CN" sz="20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E.g., the database consists of information about a set of customers and accounts, and the relationship between them</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Analogous to type information of a variable in a program</a:t>
            </a:r>
            <a:endParaRPr lang="en-US" altLang="zh-CN" sz="1800" dirty="0">
              <a:latin typeface="Comic Sans MS" panose="030F0702030302020204" pitchFamily="66" charset="0"/>
            </a:endParaRPr>
          </a:p>
          <a:p>
            <a:pPr lvl="2">
              <a:spcBef>
                <a:spcPts val="0"/>
              </a:spcBef>
              <a:spcAft>
                <a:spcPts val="600"/>
              </a:spcAft>
            </a:pPr>
            <a:r>
              <a:rPr lang="en-US" altLang="zh-CN" sz="1600" b="1" dirty="0">
                <a:solidFill>
                  <a:srgbClr val="0000FF"/>
                </a:solidFill>
                <a:latin typeface="Comic Sans MS" panose="030F0702030302020204" pitchFamily="66" charset="0"/>
              </a:rPr>
              <a:t>Physical schema(</a:t>
            </a:r>
            <a:r>
              <a:rPr lang="zh-CN" altLang="en-US" sz="1600" dirty="0">
                <a:solidFill>
                  <a:srgbClr val="0000FF"/>
                </a:solidFill>
                <a:latin typeface="Comic Sans MS" panose="030F0702030302020204" pitchFamily="66" charset="0"/>
              </a:rPr>
              <a:t>物理模式</a:t>
            </a:r>
            <a:r>
              <a:rPr lang="en-US" altLang="zh-CN" sz="1600" b="1" dirty="0">
                <a:solidFill>
                  <a:srgbClr val="0000FF"/>
                </a:solidFill>
                <a:latin typeface="Comic Sans MS" panose="030F0702030302020204" pitchFamily="66" charset="0"/>
              </a:rPr>
              <a:t>)</a:t>
            </a:r>
            <a:r>
              <a:rPr lang="en-US" altLang="zh-CN" sz="1600" dirty="0">
                <a:latin typeface="Comic Sans MS" panose="030F0702030302020204" pitchFamily="66" charset="0"/>
              </a:rPr>
              <a:t>: database design at the </a:t>
            </a:r>
            <a:r>
              <a:rPr lang="en-US" altLang="zh-CN" sz="1600" dirty="0">
                <a:solidFill>
                  <a:srgbClr val="0000FF"/>
                </a:solidFill>
                <a:latin typeface="Comic Sans MS" panose="030F0702030302020204" pitchFamily="66" charset="0"/>
              </a:rPr>
              <a:t>physical level</a:t>
            </a:r>
            <a:endParaRPr lang="en-US" altLang="zh-CN" sz="1600" dirty="0">
              <a:solidFill>
                <a:srgbClr val="0000FF"/>
              </a:solidFill>
              <a:latin typeface="Comic Sans MS" panose="030F0702030302020204" pitchFamily="66" charset="0"/>
            </a:endParaRPr>
          </a:p>
          <a:p>
            <a:pPr lvl="2">
              <a:spcBef>
                <a:spcPts val="0"/>
              </a:spcBef>
              <a:spcAft>
                <a:spcPts val="600"/>
              </a:spcAft>
            </a:pPr>
            <a:r>
              <a:rPr lang="en-US" altLang="zh-CN" sz="1600" b="1" dirty="0">
                <a:solidFill>
                  <a:srgbClr val="0000FF"/>
                </a:solidFill>
                <a:latin typeface="Comic Sans MS" panose="030F0702030302020204" pitchFamily="66" charset="0"/>
              </a:rPr>
              <a:t>Logical schema(</a:t>
            </a:r>
            <a:r>
              <a:rPr lang="zh-CN" altLang="en-US" sz="1600" dirty="0">
                <a:solidFill>
                  <a:srgbClr val="0000FF"/>
                </a:solidFill>
                <a:latin typeface="Comic Sans MS" panose="030F0702030302020204" pitchFamily="66" charset="0"/>
              </a:rPr>
              <a:t>逻辑模式</a:t>
            </a:r>
            <a:r>
              <a:rPr lang="en-US" altLang="zh-CN" sz="1600" b="1" dirty="0">
                <a:solidFill>
                  <a:srgbClr val="0000FF"/>
                </a:solidFill>
                <a:latin typeface="Comic Sans MS" panose="030F0702030302020204" pitchFamily="66" charset="0"/>
              </a:rPr>
              <a:t>)</a:t>
            </a:r>
            <a:r>
              <a:rPr lang="en-US" altLang="zh-CN" sz="1600" dirty="0">
                <a:latin typeface="Comic Sans MS" panose="030F0702030302020204" pitchFamily="66" charset="0"/>
              </a:rPr>
              <a:t>: database design at the </a:t>
            </a:r>
            <a:r>
              <a:rPr lang="en-US" altLang="zh-CN" sz="1600" dirty="0">
                <a:solidFill>
                  <a:srgbClr val="0000FF"/>
                </a:solidFill>
                <a:latin typeface="Comic Sans MS" panose="030F0702030302020204" pitchFamily="66" charset="0"/>
              </a:rPr>
              <a:t>logical level</a:t>
            </a:r>
            <a:endParaRPr lang="en-US" altLang="zh-CN" sz="1600" dirty="0">
              <a:solidFill>
                <a:srgbClr val="0000FF"/>
              </a:solidFill>
              <a:latin typeface="Comic Sans MS" panose="030F0702030302020204" pitchFamily="66" charset="0"/>
            </a:endParaRPr>
          </a:p>
          <a:p>
            <a:pPr lvl="2">
              <a:spcBef>
                <a:spcPts val="0"/>
              </a:spcBef>
              <a:spcAft>
                <a:spcPts val="600"/>
              </a:spcAft>
            </a:pPr>
            <a:r>
              <a:rPr lang="en-US" altLang="zh-CN" sz="1600" b="1" dirty="0">
                <a:solidFill>
                  <a:srgbClr val="0000FF"/>
                </a:solidFill>
                <a:latin typeface="Comic Sans MS" panose="030F0702030302020204" pitchFamily="66" charset="0"/>
              </a:rPr>
              <a:t>External schema(</a:t>
            </a:r>
            <a:r>
              <a:rPr lang="zh-CN" altLang="en-US" sz="1600" dirty="0">
                <a:solidFill>
                  <a:srgbClr val="0000FF"/>
                </a:solidFill>
                <a:latin typeface="Comic Sans MS" panose="030F0702030302020204" pitchFamily="66" charset="0"/>
              </a:rPr>
              <a:t>外模式</a:t>
            </a:r>
            <a:r>
              <a:rPr lang="en-US" altLang="zh-CN" sz="1600" b="1" dirty="0">
                <a:solidFill>
                  <a:srgbClr val="0000FF"/>
                </a:solidFill>
                <a:latin typeface="Comic Sans MS" panose="030F0702030302020204" pitchFamily="66" charset="0"/>
              </a:rPr>
              <a:t>)</a:t>
            </a:r>
            <a:r>
              <a:rPr lang="en-US" altLang="zh-CN" sz="1600" dirty="0">
                <a:latin typeface="Comic Sans MS" panose="030F0702030302020204" pitchFamily="66" charset="0"/>
              </a:rPr>
              <a:t>: user defined schema at the </a:t>
            </a:r>
            <a:r>
              <a:rPr lang="en-US" altLang="zh-CN" sz="1600" dirty="0">
                <a:solidFill>
                  <a:srgbClr val="0000FF"/>
                </a:solidFill>
                <a:latin typeface="Comic Sans MS" panose="030F0702030302020204" pitchFamily="66" charset="0"/>
              </a:rPr>
              <a:t>app level</a:t>
            </a:r>
            <a:endParaRPr lang="en-US" altLang="zh-CN" sz="1600" dirty="0">
              <a:solidFill>
                <a:srgbClr val="0000FF"/>
              </a:solidFill>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Instance</a:t>
            </a:r>
            <a:r>
              <a:rPr lang="en-US" altLang="zh-CN" sz="2000" b="1" dirty="0">
                <a:latin typeface="Comic Sans MS" panose="030F0702030302020204" pitchFamily="66" charset="0"/>
              </a:rPr>
              <a:t>(</a:t>
            </a:r>
            <a:r>
              <a:rPr lang="zh-CN" altLang="en-US" sz="2000" dirty="0">
                <a:solidFill>
                  <a:srgbClr val="0000FF"/>
                </a:solidFill>
                <a:latin typeface="Comic Sans MS" panose="030F0702030302020204" pitchFamily="66" charset="0"/>
              </a:rPr>
              <a:t>实例</a:t>
            </a:r>
            <a:r>
              <a:rPr lang="en-US" altLang="zh-CN" sz="2000" b="1" dirty="0">
                <a:latin typeface="Comic Sans MS" panose="030F0702030302020204" pitchFamily="66" charset="0"/>
              </a:rPr>
              <a:t>):</a:t>
            </a:r>
            <a:r>
              <a:rPr lang="en-US" altLang="zh-CN" sz="2000" dirty="0">
                <a:latin typeface="Comic Sans MS" panose="030F0702030302020204" pitchFamily="66" charset="0"/>
              </a:rPr>
              <a:t> the actual content of the database </a:t>
            </a:r>
            <a:r>
              <a:rPr lang="en-US" altLang="zh-CN" sz="2000" dirty="0">
                <a:solidFill>
                  <a:srgbClr val="FF0000"/>
                </a:solidFill>
                <a:latin typeface="Comic Sans MS" panose="030F0702030302020204" pitchFamily="66" charset="0"/>
              </a:rPr>
              <a:t>at a particular point of time</a:t>
            </a:r>
            <a:r>
              <a:rPr lang="en-US" altLang="zh-CN" sz="2000" dirty="0">
                <a:latin typeface="Comic Sans MS" panose="030F0702030302020204" pitchFamily="66" charset="0"/>
              </a:rPr>
              <a:t>, analogous to the value of a variable</a:t>
            </a:r>
            <a:endParaRPr lang="en-US" altLang="zh-CN" sz="2000" dirty="0">
              <a:latin typeface="Comic Sans MS" panose="030F0702030302020204" pitchFamily="66" charset="0"/>
            </a:endParaRPr>
          </a:p>
          <a:p>
            <a:pPr lvl="1">
              <a:spcBef>
                <a:spcPts val="0"/>
              </a:spcBef>
              <a:spcAft>
                <a:spcPts val="600"/>
              </a:spcAft>
            </a:pPr>
            <a:endParaRPr lang="en-US" altLang="zh-CN" sz="1800" dirty="0">
              <a:latin typeface="Comic Sans MS" panose="030F0702030302020204" pitchFamily="66"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Instances and Schemas</a:t>
            </a:r>
            <a:endParaRPr lang="zh-CN" altLang="en-US" dirty="0">
              <a:latin typeface="Comic Sans MS" panose="030F0702030302020204" pitchFamily="66" charset="0"/>
            </a:endParaRPr>
          </a:p>
        </p:txBody>
      </p:sp>
      <p:sp>
        <p:nvSpPr>
          <p:cNvPr id="3" name="内容占位符 2"/>
          <p:cNvSpPr>
            <a:spLocks noGrp="1"/>
          </p:cNvSpPr>
          <p:nvPr>
            <p:ph idx="1"/>
          </p:nvPr>
        </p:nvSpPr>
        <p:spPr>
          <a:xfrm>
            <a:off x="251520" y="699542"/>
            <a:ext cx="8568952" cy="3805070"/>
          </a:xfrm>
        </p:spPr>
        <p:txBody>
          <a:bodyPr/>
          <a:lstStyle/>
          <a:p>
            <a:pPr>
              <a:spcBef>
                <a:spcPts val="0"/>
              </a:spcBef>
              <a:spcAft>
                <a:spcPts val="600"/>
              </a:spcAft>
            </a:pPr>
            <a:r>
              <a:rPr lang="en-US" altLang="zh-CN" sz="2000" b="1" dirty="0">
                <a:solidFill>
                  <a:srgbClr val="FF0000"/>
                </a:solidFill>
                <a:latin typeface="Comic Sans MS" panose="030F0702030302020204" pitchFamily="66" charset="0"/>
              </a:rPr>
              <a:t>Schema</a:t>
            </a:r>
            <a:r>
              <a:rPr lang="en-US" altLang="zh-CN" sz="2000" b="1" dirty="0">
                <a:latin typeface="Comic Sans MS" panose="030F0702030302020204" pitchFamily="66" charset="0"/>
              </a:rPr>
              <a:t> – the logical structure of the database </a:t>
            </a:r>
            <a:endParaRPr lang="en-US" altLang="zh-CN" sz="2000" b="1" dirty="0">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Physical schema: internal schema, storage schema</a:t>
            </a:r>
            <a:endParaRPr lang="en-US" altLang="zh-CN" sz="1800" dirty="0">
              <a:solidFill>
                <a:srgbClr val="0000FF"/>
              </a:solidFill>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Logical schema: schema</a:t>
            </a:r>
            <a:endParaRPr lang="en-US" altLang="zh-CN" sz="1800" dirty="0">
              <a:solidFill>
                <a:srgbClr val="0000FF"/>
              </a:solidFill>
              <a:latin typeface="Comic Sans MS" panose="030F0702030302020204" pitchFamily="66" charset="0"/>
            </a:endParaRPr>
          </a:p>
          <a:p>
            <a:pPr lvl="1">
              <a:spcBef>
                <a:spcPts val="0"/>
              </a:spcBef>
              <a:spcAft>
                <a:spcPts val="600"/>
              </a:spcAft>
            </a:pPr>
            <a:r>
              <a:rPr lang="en-US" altLang="zh-CN" sz="1800" dirty="0">
                <a:solidFill>
                  <a:srgbClr val="0000FF"/>
                </a:solidFill>
                <a:latin typeface="Comic Sans MS" panose="030F0702030302020204" pitchFamily="66" charset="0"/>
              </a:rPr>
              <a:t>External schema: user’s schema, subschema</a:t>
            </a:r>
            <a:endParaRPr lang="en-US" altLang="zh-CN" sz="1800" dirty="0">
              <a:solidFill>
                <a:srgbClr val="0000FF"/>
              </a:solidFill>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Physical data independence </a:t>
            </a:r>
            <a:r>
              <a:rPr lang="en-US" altLang="zh-CN" sz="2000" b="1" dirty="0">
                <a:latin typeface="Comic Sans MS" panose="030F0702030302020204" pitchFamily="66" charset="0"/>
              </a:rPr>
              <a:t>– the ability to modify the physical schema without changing the logical schema</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In general, the interfaces between the various levels and components should be well defined so that changes in some parts do not seriously influence others</a:t>
            </a:r>
            <a:endParaRPr lang="en-US" altLang="zh-CN" sz="1800" dirty="0">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Logical data independence </a:t>
            </a:r>
            <a:r>
              <a:rPr lang="en-US" altLang="zh-CN" sz="2000" b="1" dirty="0">
                <a:latin typeface="Comic Sans MS" panose="030F0702030302020204" pitchFamily="66" charset="0"/>
              </a:rPr>
              <a:t>– the ability to modify the logical schema without changing the external schema</a:t>
            </a:r>
            <a:endParaRPr lang="en-US" altLang="zh-CN" sz="2000" b="1" dirty="0">
              <a:latin typeface="Comic Sans MS" panose="030F0702030302020204" pitchFamily="66" charset="0"/>
            </a:endParaRPr>
          </a:p>
          <a:p>
            <a:pPr lvl="1">
              <a:spcBef>
                <a:spcPts val="0"/>
              </a:spcBef>
              <a:spcAft>
                <a:spcPts val="600"/>
              </a:spcAft>
            </a:pPr>
            <a:endParaRPr lang="en-US" altLang="zh-CN" dirty="0">
              <a:latin typeface="Comic Sans MS" panose="030F0702030302020204" pitchFamily="66" charset="0"/>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Models and Schemas</a:t>
            </a:r>
            <a:endParaRPr lang="zh-CN" altLang="en-US" dirty="0">
              <a:latin typeface="Comic Sans MS" panose="030F0702030302020204" pitchFamily="66"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9592" y="843558"/>
            <a:ext cx="6804131" cy="4032448"/>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Models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1419622"/>
            <a:ext cx="8568952" cy="3445030"/>
          </a:xfrm>
        </p:spPr>
        <p:txBody>
          <a:bodyPr/>
          <a:lstStyle/>
          <a:p>
            <a:pPr>
              <a:spcBef>
                <a:spcPts val="0"/>
              </a:spcBef>
              <a:spcAft>
                <a:spcPts val="0"/>
              </a:spcAft>
            </a:pPr>
            <a:r>
              <a:rPr lang="en-US" altLang="zh-CN" sz="2000" b="1" dirty="0">
                <a:solidFill>
                  <a:srgbClr val="FF0000"/>
                </a:solidFill>
                <a:latin typeface="Comic Sans MS" panose="030F0702030302020204" pitchFamily="66" charset="0"/>
              </a:rPr>
              <a:t>Relational model</a:t>
            </a:r>
            <a:endParaRPr lang="en-US" altLang="zh-CN" sz="2000" b="1" dirty="0">
              <a:solidFill>
                <a:srgbClr val="FF0000"/>
              </a:solidFill>
              <a:latin typeface="Comic Sans MS" panose="030F0702030302020204" pitchFamily="66" charset="0"/>
            </a:endParaRPr>
          </a:p>
          <a:p>
            <a:pPr lvl="1">
              <a:spcBef>
                <a:spcPts val="0"/>
              </a:spcBef>
              <a:spcAft>
                <a:spcPts val="0"/>
              </a:spcAft>
            </a:pPr>
            <a:r>
              <a:rPr lang="en-US" altLang="zh-CN" sz="1600" dirty="0">
                <a:solidFill>
                  <a:srgbClr val="0000FF"/>
                </a:solidFill>
                <a:latin typeface="Comic Sans MS" panose="030F0702030302020204" pitchFamily="66" charset="0"/>
              </a:rPr>
              <a:t>Tables</a:t>
            </a:r>
            <a:r>
              <a:rPr lang="en-US" altLang="zh-CN" sz="1600" dirty="0">
                <a:latin typeface="Comic Sans MS" panose="030F0702030302020204" pitchFamily="66" charset="0"/>
              </a:rPr>
              <a:t> as relations to represent data and their relationships</a:t>
            </a:r>
            <a:endParaRPr lang="en-US" altLang="zh-CN" sz="1600" dirty="0">
              <a:latin typeface="Comic Sans MS" panose="030F0702030302020204" pitchFamily="66" charset="0"/>
            </a:endParaRPr>
          </a:p>
          <a:p>
            <a:pPr lvl="1">
              <a:spcBef>
                <a:spcPts val="0"/>
              </a:spcBef>
              <a:spcAft>
                <a:spcPts val="0"/>
              </a:spcAft>
            </a:pPr>
            <a:r>
              <a:rPr lang="en-US" altLang="zh-CN" sz="1600" dirty="0">
                <a:latin typeface="Comic Sans MS" panose="030F0702030302020204" pitchFamily="66" charset="0"/>
              </a:rPr>
              <a:t>Record-based model</a:t>
            </a:r>
            <a:endParaRPr lang="en-US" altLang="zh-CN" sz="1600" dirty="0">
              <a:latin typeface="Comic Sans MS" panose="030F0702030302020204" pitchFamily="66" charset="0"/>
            </a:endParaRPr>
          </a:p>
          <a:p>
            <a:pPr>
              <a:spcBef>
                <a:spcPts val="0"/>
              </a:spcBef>
              <a:spcAft>
                <a:spcPts val="0"/>
              </a:spcAft>
            </a:pPr>
            <a:r>
              <a:rPr lang="en-US" altLang="zh-CN" sz="2000" b="1" dirty="0">
                <a:solidFill>
                  <a:srgbClr val="FF0000"/>
                </a:solidFill>
                <a:latin typeface="Comic Sans MS" panose="030F0702030302020204" pitchFamily="66" charset="0"/>
              </a:rPr>
              <a:t>Entity-Relationship data model </a:t>
            </a:r>
            <a:r>
              <a:rPr lang="en-US" altLang="zh-CN" sz="2000" b="1" dirty="0">
                <a:latin typeface="Comic Sans MS" panose="030F0702030302020204" pitchFamily="66" charset="0"/>
              </a:rPr>
              <a:t>(mainly for database design) </a:t>
            </a:r>
            <a:endParaRPr lang="en-US" altLang="zh-CN" sz="20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Entity-relationship (E-R) data model </a:t>
            </a:r>
            <a:endParaRPr lang="en-US" altLang="zh-CN" sz="1600" dirty="0">
              <a:latin typeface="Comic Sans MS" panose="030F0702030302020204" pitchFamily="66" charset="0"/>
            </a:endParaRPr>
          </a:p>
          <a:p>
            <a:pPr>
              <a:spcBef>
                <a:spcPts val="0"/>
              </a:spcBef>
              <a:spcAft>
                <a:spcPts val="0"/>
              </a:spcAft>
            </a:pPr>
            <a:r>
              <a:rPr lang="en-US" altLang="zh-CN" sz="2000" b="1" dirty="0">
                <a:latin typeface="Comic Sans MS" panose="030F0702030302020204" pitchFamily="66" charset="0"/>
              </a:rPr>
              <a:t>Object-based data models (Object-oriented/Object-relational)</a:t>
            </a:r>
            <a:endParaRPr lang="en-US" altLang="zh-CN" sz="2000" b="1"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Extending the E-R model with notions of encapsulation, methods(functions), and object identity </a:t>
            </a:r>
            <a:endParaRPr lang="en-US" altLang="zh-CN" sz="1600" dirty="0">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Semi-structured data model (JSON, XML)</a:t>
            </a:r>
            <a:endParaRPr lang="en-US" altLang="zh-CN" sz="2000" b="1" dirty="0">
              <a:latin typeface="Comic Sans MS" panose="030F0702030302020204" pitchFamily="66" charset="0"/>
            </a:endParaRPr>
          </a:p>
          <a:p>
            <a:pPr>
              <a:spcBef>
                <a:spcPts val="0"/>
              </a:spcBef>
              <a:spcAft>
                <a:spcPts val="0"/>
              </a:spcAft>
            </a:pPr>
            <a:r>
              <a:rPr lang="en-US" altLang="zh-CN" sz="2000" b="1" dirty="0">
                <a:latin typeface="Comic Sans MS" panose="030F0702030302020204" pitchFamily="66" charset="0"/>
              </a:rPr>
              <a:t>Other older models:</a:t>
            </a:r>
            <a:endParaRPr lang="en-US" altLang="zh-CN" sz="2000" b="1" dirty="0">
              <a:latin typeface="Comic Sans MS" panose="030F0702030302020204" pitchFamily="66" charset="0"/>
            </a:endParaRPr>
          </a:p>
          <a:p>
            <a:pPr lvl="1">
              <a:spcBef>
                <a:spcPts val="0"/>
              </a:spcBef>
              <a:spcAft>
                <a:spcPts val="0"/>
              </a:spcAft>
            </a:pPr>
            <a:r>
              <a:rPr lang="en-US" altLang="zh-CN" sz="1600" dirty="0">
                <a:solidFill>
                  <a:srgbClr val="0000FF"/>
                </a:solidFill>
                <a:latin typeface="Comic Sans MS" panose="030F0702030302020204" pitchFamily="66" charset="0"/>
              </a:rPr>
              <a:t>Network model </a:t>
            </a:r>
            <a:r>
              <a:rPr lang="en-US" altLang="zh-CN" sz="1600" dirty="0">
                <a:latin typeface="Comic Sans MS" panose="030F0702030302020204" pitchFamily="66" charset="0"/>
              </a:rPr>
              <a:t>(e.g. Honeywell IDS) </a:t>
            </a:r>
            <a:endParaRPr lang="en-US" altLang="zh-CN" sz="1600" dirty="0">
              <a:latin typeface="Comic Sans MS" panose="030F0702030302020204" pitchFamily="66" charset="0"/>
            </a:endParaRPr>
          </a:p>
          <a:p>
            <a:pPr lvl="1">
              <a:spcBef>
                <a:spcPts val="0"/>
              </a:spcBef>
              <a:spcAft>
                <a:spcPts val="0"/>
              </a:spcAft>
            </a:pPr>
            <a:r>
              <a:rPr lang="en-US" altLang="zh-CN" sz="1600" dirty="0">
                <a:solidFill>
                  <a:srgbClr val="0000FF"/>
                </a:solidFill>
                <a:latin typeface="Comic Sans MS" panose="030F0702030302020204" pitchFamily="66" charset="0"/>
              </a:rPr>
              <a:t>Hierarchical model </a:t>
            </a:r>
            <a:r>
              <a:rPr lang="en-US" altLang="zh-CN" sz="1600" dirty="0">
                <a:latin typeface="Comic Sans MS" panose="030F0702030302020204" pitchFamily="66" charset="0"/>
              </a:rPr>
              <a:t>(e.g. IBM IMS)</a:t>
            </a:r>
            <a:endParaRPr lang="en-US" altLang="zh-CN" sz="1600" dirty="0">
              <a:latin typeface="Comic Sans MS" panose="030F0702030302020204" pitchFamily="66" charset="0"/>
            </a:endParaRPr>
          </a:p>
          <a:p>
            <a:pPr lvl="1">
              <a:spcBef>
                <a:spcPts val="0"/>
              </a:spcBef>
              <a:spcAft>
                <a:spcPts val="600"/>
              </a:spcAft>
            </a:pPr>
            <a:endParaRPr lang="en-US" altLang="zh-CN" sz="1800" dirty="0">
              <a:latin typeface="Comic Sans MS" panose="030F0702030302020204" pitchFamily="66" charset="0"/>
            </a:endParaRPr>
          </a:p>
        </p:txBody>
      </p:sp>
      <p:sp>
        <p:nvSpPr>
          <p:cNvPr id="4" name="文本框 3"/>
          <p:cNvSpPr txBox="1"/>
          <p:nvPr/>
        </p:nvSpPr>
        <p:spPr>
          <a:xfrm>
            <a:off x="216024" y="656591"/>
            <a:ext cx="8748464" cy="707886"/>
          </a:xfrm>
          <a:prstGeom prst="rect">
            <a:avLst/>
          </a:prstGeom>
          <a:noFill/>
        </p:spPr>
        <p:txBody>
          <a:bodyPr wrap="square" rtlCol="0">
            <a:spAutoFit/>
          </a:bodyPr>
          <a:lstStyle/>
          <a:p>
            <a:pPr>
              <a:spcBef>
                <a:spcPts val="0"/>
              </a:spcBef>
              <a:spcAft>
                <a:spcPts val="0"/>
              </a:spcAft>
            </a:pPr>
            <a:r>
              <a:rPr lang="en-US" altLang="zh-CN" sz="2000" dirty="0">
                <a:latin typeface="Comic Sans MS" panose="030F0702030302020204" pitchFamily="66" charset="0"/>
              </a:rPr>
              <a:t>A collection of </a:t>
            </a:r>
            <a:r>
              <a:rPr lang="en-US" altLang="zh-CN" sz="2000" b="1" dirty="0">
                <a:solidFill>
                  <a:srgbClr val="FF0000"/>
                </a:solidFill>
                <a:latin typeface="Comic Sans MS" panose="030F0702030302020204" pitchFamily="66" charset="0"/>
              </a:rPr>
              <a:t>tools</a:t>
            </a:r>
            <a:r>
              <a:rPr lang="en-US" altLang="zh-CN" sz="2000" dirty="0">
                <a:latin typeface="Comic Sans MS" panose="030F0702030302020204" pitchFamily="66" charset="0"/>
              </a:rPr>
              <a:t> for </a:t>
            </a:r>
            <a:r>
              <a:rPr lang="en-US" altLang="zh-CN" sz="2000" dirty="0">
                <a:solidFill>
                  <a:srgbClr val="0000FF"/>
                </a:solidFill>
                <a:latin typeface="Comic Sans MS" panose="030F0702030302020204" pitchFamily="66" charset="0"/>
              </a:rPr>
              <a:t>describing data structures, data relationships, data semantics, and data constraints</a:t>
            </a:r>
            <a:endParaRPr lang="en-US" altLang="zh-CN" sz="2000" dirty="0">
              <a:solidFill>
                <a:srgbClr val="0000FF"/>
              </a:solidFill>
              <a:latin typeface="Comic Sans MS" panose="030F0702030302020204" pitchFamily="66" charset="0"/>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Relational Model</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782904"/>
            <a:ext cx="8568952" cy="3805070"/>
          </a:xfrm>
        </p:spPr>
        <p:txBody>
          <a:bodyPr/>
          <a:lstStyle/>
          <a:p>
            <a:pPr>
              <a:spcBef>
                <a:spcPts val="600"/>
              </a:spcBef>
              <a:spcAft>
                <a:spcPts val="0"/>
              </a:spcAft>
            </a:pPr>
            <a:r>
              <a:rPr lang="en-US" altLang="zh-CN" sz="2000" b="1" dirty="0">
                <a:latin typeface="Comic Sans MS" panose="030F0702030302020204" pitchFamily="66" charset="0"/>
              </a:rPr>
              <a:t>Example of tabular data in the relational model</a:t>
            </a:r>
            <a:endParaRPr lang="en-US" altLang="zh-CN" sz="2000" b="1" dirty="0">
              <a:latin typeface="Comic Sans MS" panose="030F0702030302020204" pitchFamily="66" charset="0"/>
            </a:endParaRPr>
          </a:p>
          <a:p>
            <a:pPr>
              <a:spcBef>
                <a:spcPts val="600"/>
              </a:spcBef>
              <a:spcAft>
                <a:spcPts val="0"/>
              </a:spcAft>
            </a:pPr>
            <a:endParaRPr lang="en-US" altLang="zh-CN" sz="1000" dirty="0">
              <a:latin typeface="Comic Sans MS" panose="030F0702030302020204" pitchFamily="66" charset="0"/>
            </a:endParaRPr>
          </a:p>
        </p:txBody>
      </p:sp>
      <p:sp>
        <p:nvSpPr>
          <p:cNvPr id="29" name="Line 31"/>
          <p:cNvSpPr>
            <a:spLocks noChangeShapeType="1"/>
          </p:cNvSpPr>
          <p:nvPr/>
        </p:nvSpPr>
        <p:spPr bwMode="auto">
          <a:xfrm flipH="1">
            <a:off x="5107636" y="1464520"/>
            <a:ext cx="256452" cy="24764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30" name="Text Box 32"/>
          <p:cNvSpPr txBox="1">
            <a:spLocks noChangeArrowheads="1"/>
          </p:cNvSpPr>
          <p:nvPr/>
        </p:nvSpPr>
        <p:spPr bwMode="auto">
          <a:xfrm>
            <a:off x="5391527" y="1218989"/>
            <a:ext cx="9444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charset="-128"/>
              </a:defRPr>
            </a:lvl1pPr>
            <a:lvl2pPr marL="742950" indent="-285750">
              <a:defRPr sz="1600">
                <a:solidFill>
                  <a:schemeClr val="tx1"/>
                </a:solidFill>
                <a:latin typeface="Helvetica" panose="020B0604020202020204" pitchFamily="34" charset="0"/>
                <a:ea typeface="MS PGothic" panose="020B0600070205080204" charset="-128"/>
              </a:defRPr>
            </a:lvl2pPr>
            <a:lvl3pPr marL="1143000" indent="-228600">
              <a:defRPr sz="1600">
                <a:solidFill>
                  <a:schemeClr val="tx1"/>
                </a:solidFill>
                <a:latin typeface="Helvetica" panose="020B0604020202020204" pitchFamily="34" charset="0"/>
                <a:ea typeface="MS PGothic" panose="020B0600070205080204" charset="-128"/>
              </a:defRPr>
            </a:lvl3pPr>
            <a:lvl4pPr marL="1600200" indent="-228600">
              <a:defRPr sz="1600">
                <a:solidFill>
                  <a:schemeClr val="tx1"/>
                </a:solidFill>
                <a:latin typeface="Helvetica" panose="020B0604020202020204" pitchFamily="34" charset="0"/>
                <a:ea typeface="MS PGothic" panose="020B0600070205080204" charset="-128"/>
              </a:defRPr>
            </a:lvl4pPr>
            <a:lvl5pPr marL="2057400" indent="-228600">
              <a:defRPr sz="1600">
                <a:solidFill>
                  <a:schemeClr val="tx1"/>
                </a:solidFill>
                <a:latin typeface="Helvetica" panose="020B0604020202020204" pitchFamily="34"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9pPr>
          </a:lstStyle>
          <a:p>
            <a:r>
              <a:rPr lang="en-US" altLang="en-US" b="1" dirty="0">
                <a:solidFill>
                  <a:srgbClr val="FF0000"/>
                </a:solidFill>
                <a:latin typeface="Comic Sans MS" panose="030F0702030302020204" pitchFamily="66" charset="0"/>
              </a:rPr>
              <a:t>Columns</a:t>
            </a:r>
            <a:endParaRPr lang="en-US" altLang="en-US" sz="1200" b="1" dirty="0">
              <a:solidFill>
                <a:srgbClr val="FF0000"/>
              </a:solidFill>
              <a:latin typeface="Comic Sans MS" panose="030F0702030302020204" pitchFamily="66" charset="0"/>
            </a:endParaRPr>
          </a:p>
        </p:txBody>
      </p:sp>
      <p:sp>
        <p:nvSpPr>
          <p:cNvPr id="31" name="Line 33"/>
          <p:cNvSpPr>
            <a:spLocks noChangeShapeType="1"/>
          </p:cNvSpPr>
          <p:nvPr/>
        </p:nvSpPr>
        <p:spPr bwMode="auto">
          <a:xfrm flipH="1">
            <a:off x="3851919" y="1409702"/>
            <a:ext cx="1512169" cy="13371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32" name="Text Box 38"/>
          <p:cNvSpPr txBox="1">
            <a:spLocks noChangeArrowheads="1"/>
          </p:cNvSpPr>
          <p:nvPr/>
        </p:nvSpPr>
        <p:spPr bwMode="auto">
          <a:xfrm>
            <a:off x="5724128" y="2449220"/>
            <a:ext cx="6639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charset="-128"/>
              </a:defRPr>
            </a:lvl1pPr>
            <a:lvl2pPr marL="742950" indent="-285750">
              <a:defRPr sz="1600">
                <a:solidFill>
                  <a:schemeClr val="tx1"/>
                </a:solidFill>
                <a:latin typeface="Helvetica" panose="020B0604020202020204" pitchFamily="34" charset="0"/>
                <a:ea typeface="MS PGothic" panose="020B0600070205080204" charset="-128"/>
              </a:defRPr>
            </a:lvl2pPr>
            <a:lvl3pPr marL="1143000" indent="-228600">
              <a:defRPr sz="1600">
                <a:solidFill>
                  <a:schemeClr val="tx1"/>
                </a:solidFill>
                <a:latin typeface="Helvetica" panose="020B0604020202020204" pitchFamily="34" charset="0"/>
                <a:ea typeface="MS PGothic" panose="020B0600070205080204" charset="-128"/>
              </a:defRPr>
            </a:lvl3pPr>
            <a:lvl4pPr marL="1600200" indent="-228600">
              <a:defRPr sz="1600">
                <a:solidFill>
                  <a:schemeClr val="tx1"/>
                </a:solidFill>
                <a:latin typeface="Helvetica" panose="020B0604020202020204" pitchFamily="34" charset="0"/>
                <a:ea typeface="MS PGothic" panose="020B0600070205080204" charset="-128"/>
              </a:defRPr>
            </a:lvl4pPr>
            <a:lvl5pPr marL="2057400" indent="-228600">
              <a:defRPr sz="1600">
                <a:solidFill>
                  <a:schemeClr val="tx1"/>
                </a:solidFill>
                <a:latin typeface="Helvetica" panose="020B0604020202020204" pitchFamily="34" charset="0"/>
                <a:ea typeface="MS PGothic" panose="020B060007020508020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charset="-128"/>
              </a:defRPr>
            </a:lvl9pPr>
          </a:lstStyle>
          <a:p>
            <a:r>
              <a:rPr lang="en-US" altLang="en-US" b="1" dirty="0">
                <a:solidFill>
                  <a:srgbClr val="FF0000"/>
                </a:solidFill>
                <a:latin typeface="Comic Sans MS" panose="030F0702030302020204" pitchFamily="66" charset="0"/>
              </a:rPr>
              <a:t>Rows</a:t>
            </a:r>
            <a:endParaRPr lang="en-US" altLang="en-US" b="1" dirty="0">
              <a:solidFill>
                <a:srgbClr val="FF0000"/>
              </a:solidFill>
              <a:latin typeface="Comic Sans MS" panose="030F0702030302020204" pitchFamily="66" charset="0"/>
            </a:endParaRPr>
          </a:p>
        </p:txBody>
      </p:sp>
      <p:sp>
        <p:nvSpPr>
          <p:cNvPr id="33" name="Line 39"/>
          <p:cNvSpPr>
            <a:spLocks noChangeShapeType="1"/>
          </p:cNvSpPr>
          <p:nvPr/>
        </p:nvSpPr>
        <p:spPr bwMode="auto">
          <a:xfrm flipH="1">
            <a:off x="5107637" y="2681583"/>
            <a:ext cx="567785" cy="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34" name="Line 40"/>
          <p:cNvSpPr>
            <a:spLocks noChangeShapeType="1"/>
          </p:cNvSpPr>
          <p:nvPr/>
        </p:nvSpPr>
        <p:spPr bwMode="auto">
          <a:xfrm flipH="1">
            <a:off x="5107636" y="2699458"/>
            <a:ext cx="567786" cy="143034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pic>
        <p:nvPicPr>
          <p:cNvPr id="35" name="Graphic 2"/>
          <p:cNvPicPr>
            <a:picLocks noChangeAspect="1"/>
          </p:cNvPicPr>
          <p:nvPr/>
        </p:nvPicPr>
        <p:blipFill rotWithShape="1">
          <a:blip r:embed="rId1">
            <a:extLst>
              <a:ext uri="{96DAC541-7B7A-43D3-8B79-37D633B846F1}">
                <asvg:svgBlip xmlns:asvg="http://schemas.microsoft.com/office/drawing/2016/SVG/main" r:embed="rId2"/>
              </a:ext>
            </a:extLst>
          </a:blip>
          <a:srcRect b="43026"/>
          <a:stretch>
            <a:fillRect/>
          </a:stretch>
        </p:blipFill>
        <p:spPr>
          <a:xfrm>
            <a:off x="1331640" y="1464521"/>
            <a:ext cx="3869548" cy="3699517"/>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A Sample of Relational Database</a:t>
            </a:r>
            <a:endParaRPr lang="zh-CN" altLang="en-US" dirty="0">
              <a:latin typeface="Comic Sans MS" panose="030F0702030302020204" pitchFamily="66" charset="0"/>
            </a:endParaRPr>
          </a:p>
        </p:txBody>
      </p:sp>
      <p:pic>
        <p:nvPicPr>
          <p:cNvPr id="11"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033" y="1203598"/>
            <a:ext cx="3917959"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779" y="1419622"/>
            <a:ext cx="3269885" cy="251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541012" y="2211710"/>
            <a:ext cx="116689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541012" y="2859782"/>
            <a:ext cx="116689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541012" y="3291830"/>
            <a:ext cx="116689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148064" y="1851670"/>
            <a:ext cx="116689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Object-Relational Data Models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928992" cy="3805070"/>
          </a:xfrm>
        </p:spPr>
        <p:txBody>
          <a:bodyPr/>
          <a:lstStyle/>
          <a:p>
            <a:pPr>
              <a:spcBef>
                <a:spcPts val="600"/>
              </a:spcBef>
              <a:spcAft>
                <a:spcPts val="0"/>
              </a:spcAft>
            </a:pPr>
            <a:r>
              <a:rPr lang="en-US" altLang="zh-CN" sz="2000" dirty="0">
                <a:latin typeface="Comic Sans MS" panose="030F0702030302020204" pitchFamily="66" charset="0"/>
              </a:rPr>
              <a:t>Extend the relational data model by including</a:t>
            </a:r>
            <a:endParaRPr lang="en-US" altLang="zh-CN" sz="2000" dirty="0">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Inheritance (</a:t>
            </a:r>
            <a:r>
              <a:rPr lang="zh-CN" altLang="en-US" sz="1800" dirty="0">
                <a:solidFill>
                  <a:srgbClr val="0000FF"/>
                </a:solidFill>
                <a:latin typeface="Comic Sans MS" panose="030F0702030302020204" pitchFamily="66" charset="0"/>
              </a:rPr>
              <a:t>继承</a:t>
            </a:r>
            <a:r>
              <a:rPr lang="en-US" altLang="zh-CN" sz="1800" dirty="0">
                <a:solidFill>
                  <a:srgbClr val="0000FF"/>
                </a:solidFill>
                <a:latin typeface="Comic Sans MS" panose="030F0702030302020204" pitchFamily="66" charset="0"/>
              </a:rPr>
              <a:t>)/ encapsulation (</a:t>
            </a:r>
            <a:r>
              <a:rPr lang="zh-CN" altLang="en-US" sz="1800" dirty="0">
                <a:solidFill>
                  <a:srgbClr val="0000FF"/>
                </a:solidFill>
                <a:latin typeface="Comic Sans MS" panose="030F0702030302020204" pitchFamily="66" charset="0"/>
              </a:rPr>
              <a:t>封装</a:t>
            </a:r>
            <a:r>
              <a:rPr lang="en-US" altLang="zh-CN" sz="1800" dirty="0">
                <a:solidFill>
                  <a:srgbClr val="0000FF"/>
                </a:solidFill>
                <a:latin typeface="Comic Sans MS" panose="030F0702030302020204" pitchFamily="66" charset="0"/>
              </a:rPr>
              <a:t>)  /methods(functions) /object identity</a:t>
            </a:r>
            <a:endParaRPr lang="en-US" altLang="zh-CN" sz="1800" dirty="0">
              <a:solidFill>
                <a:srgbClr val="0000FF"/>
              </a:solidFill>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Allow attributes of tuples to have </a:t>
            </a:r>
            <a:r>
              <a:rPr lang="en-US" altLang="zh-CN" sz="2000" dirty="0">
                <a:solidFill>
                  <a:srgbClr val="FF0000"/>
                </a:solidFill>
                <a:latin typeface="Comic Sans MS" panose="030F0702030302020204" pitchFamily="66" charset="0"/>
              </a:rPr>
              <a:t>complex types</a:t>
            </a:r>
            <a:r>
              <a:rPr lang="en-US" altLang="zh-CN" sz="2000" dirty="0">
                <a:latin typeface="Comic Sans MS" panose="030F0702030302020204" pitchFamily="66" charset="0"/>
              </a:rPr>
              <a:t>, including non-atomic values such as </a:t>
            </a:r>
            <a:r>
              <a:rPr lang="en-US" altLang="zh-CN" sz="2000" dirty="0">
                <a:solidFill>
                  <a:srgbClr val="FF0000"/>
                </a:solidFill>
                <a:latin typeface="Comic Sans MS" panose="030F0702030302020204" pitchFamily="66" charset="0"/>
              </a:rPr>
              <a:t>nested relations</a:t>
            </a:r>
            <a:endParaRPr lang="en-US" altLang="zh-CN" dirty="0">
              <a:solidFill>
                <a:srgbClr val="FF0000"/>
              </a:solidFill>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Preserve relational foundations, in particular the declarative access to data, while extending modeling power</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Provide </a:t>
            </a:r>
            <a:r>
              <a:rPr lang="en-US" altLang="zh-CN" sz="2000" dirty="0">
                <a:solidFill>
                  <a:srgbClr val="0000FF"/>
                </a:solidFill>
                <a:latin typeface="Comic Sans MS" panose="030F0702030302020204" pitchFamily="66" charset="0"/>
              </a:rPr>
              <a:t>upward compatibility</a:t>
            </a:r>
            <a:r>
              <a:rPr lang="en-US" altLang="zh-CN" sz="2000" dirty="0">
                <a:latin typeface="Comic Sans MS" panose="030F0702030302020204" pitchFamily="66" charset="0"/>
              </a:rPr>
              <a:t> (</a:t>
            </a:r>
            <a:r>
              <a:rPr lang="zh-CN" altLang="en-US" sz="2000" dirty="0">
                <a:latin typeface="Comic Sans MS" panose="030F0702030302020204" pitchFamily="66" charset="0"/>
              </a:rPr>
              <a:t>向上兼容</a:t>
            </a:r>
            <a:r>
              <a:rPr lang="en-US" altLang="zh-CN" sz="2000" dirty="0">
                <a:latin typeface="Comic Sans MS" panose="030F0702030302020204" pitchFamily="66" charset="0"/>
              </a:rPr>
              <a:t>) with existing relational languages</a:t>
            </a:r>
            <a:endParaRPr lang="en-US" altLang="zh-CN" sz="2000" dirty="0">
              <a:latin typeface="Comic Sans MS" panose="030F0702030302020204" pitchFamily="66" charset="0"/>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XML:  </a:t>
            </a:r>
            <a:r>
              <a:rPr lang="en-US" altLang="zh-CN" dirty="0" err="1">
                <a:latin typeface="Comic Sans MS" panose="030F0702030302020204" pitchFamily="66" charset="0"/>
                <a:ea typeface="宋体" panose="02010600030101010101" pitchFamily="2" charset="-122"/>
              </a:rPr>
              <a:t>eXtensible</a:t>
            </a:r>
            <a:r>
              <a:rPr lang="en-US" altLang="zh-CN" dirty="0">
                <a:latin typeface="Comic Sans MS" panose="030F0702030302020204" pitchFamily="66" charset="0"/>
                <a:ea typeface="宋体" panose="02010600030101010101" pitchFamily="2" charset="-122"/>
              </a:rPr>
              <a:t> Markup Language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856984" cy="3805070"/>
          </a:xfrm>
        </p:spPr>
        <p:txBody>
          <a:bodyPr/>
          <a:lstStyle/>
          <a:p>
            <a:pPr>
              <a:spcBef>
                <a:spcPts val="600"/>
              </a:spcBef>
              <a:spcAft>
                <a:spcPts val="0"/>
              </a:spcAft>
            </a:pPr>
            <a:r>
              <a:rPr lang="en-US" altLang="zh-CN" sz="2000" dirty="0">
                <a:latin typeface="Comic Sans MS" panose="030F0702030302020204" pitchFamily="66" charset="0"/>
              </a:rPr>
              <a:t>Defined by WWW Consortium (W3C, </a:t>
            </a:r>
            <a:r>
              <a:rPr lang="zh-CN" altLang="en-US" sz="2000" dirty="0">
                <a:latin typeface="Comic Sans MS" panose="030F0702030302020204" pitchFamily="66" charset="0"/>
              </a:rPr>
              <a:t>万维网联盟</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Originally intended as a document markup language not a database language</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The ability to specify </a:t>
            </a:r>
            <a:r>
              <a:rPr lang="en-US" altLang="zh-CN" sz="2000" dirty="0">
                <a:solidFill>
                  <a:srgbClr val="0000FF"/>
                </a:solidFill>
                <a:latin typeface="Comic Sans MS" panose="030F0702030302020204" pitchFamily="66" charset="0"/>
              </a:rPr>
              <a:t>new tags</a:t>
            </a:r>
            <a:r>
              <a:rPr lang="en-US" altLang="zh-CN" sz="2000" dirty="0">
                <a:latin typeface="Comic Sans MS" panose="030F0702030302020204" pitchFamily="66" charset="0"/>
              </a:rPr>
              <a:t>, and to create </a:t>
            </a:r>
            <a:r>
              <a:rPr lang="en-US" altLang="zh-CN" sz="2000" dirty="0">
                <a:solidFill>
                  <a:srgbClr val="0000FF"/>
                </a:solidFill>
                <a:latin typeface="Comic Sans MS" panose="030F0702030302020204" pitchFamily="66" charset="0"/>
              </a:rPr>
              <a:t>nested tag structures </a:t>
            </a:r>
            <a:r>
              <a:rPr lang="en-US" altLang="zh-CN" sz="2000" dirty="0">
                <a:latin typeface="Comic Sans MS" panose="030F0702030302020204" pitchFamily="66" charset="0"/>
              </a:rPr>
              <a:t>made XML a great way to exchange data, not just documents</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XML has become the basis for various data interchange formats</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A wide variety of tools is available for parsing, browsing and querying XML documents/data</a:t>
            </a:r>
            <a:endParaRPr lang="en-US" altLang="zh-CN" sz="2000" dirty="0">
              <a:latin typeface="Comic Sans MS" panose="030F0702030302020204" pitchFamily="66" charset="0"/>
            </a:endParaRPr>
          </a:p>
          <a:p>
            <a:pPr>
              <a:spcBef>
                <a:spcPts val="600"/>
              </a:spcBef>
              <a:spcAft>
                <a:spcPts val="0"/>
              </a:spcAft>
            </a:pPr>
            <a:endParaRPr lang="en-US" altLang="zh-CN" sz="2000" dirty="0">
              <a:latin typeface="Comic Sans MS" panose="030F0702030302020204" pitchFamily="66" charset="0"/>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XML: An Example</a:t>
            </a:r>
            <a:endParaRPr lang="zh-CN" altLang="en-US" dirty="0">
              <a:latin typeface="Comic Sans MS" panose="030F0702030302020204" pitchFamily="66" charset="0"/>
            </a:endParaRPr>
          </a:p>
        </p:txBody>
      </p:sp>
      <p:sp>
        <p:nvSpPr>
          <p:cNvPr id="6" name="Rectangle 4"/>
          <p:cNvSpPr txBox="1">
            <a:spLocks noChangeArrowheads="1"/>
          </p:cNvSpPr>
          <p:nvPr/>
        </p:nvSpPr>
        <p:spPr bwMode="auto">
          <a:xfrm>
            <a:off x="1457325" y="771550"/>
            <a:ext cx="6257925" cy="406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530" indent="-214630"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705" indent="-171450" algn="l" rtl="0" eaLnBrk="0" fontAlgn="base" hangingPunct="0">
              <a:spcBef>
                <a:spcPct val="35000"/>
              </a:spcBef>
              <a:spcAft>
                <a:spcPct val="0"/>
              </a:spcAft>
              <a:buClr>
                <a:srgbClr val="FFFF00"/>
              </a:buClr>
              <a:buSzPct val="80000"/>
              <a:buFont typeface="Wingdings" panose="05000000000000000000" pitchFamily="2" charset="2"/>
              <a:buChar char="l"/>
              <a:defRPr kumimoji="1" sz="1800">
                <a:solidFill>
                  <a:schemeClr val="tx1"/>
                </a:solidFill>
                <a:latin typeface="+mn-lt"/>
              </a:defRPr>
            </a:lvl3pPr>
            <a:lvl4pPr marL="1071880" indent="-171450" algn="l" rtl="0" eaLnBrk="0" fontAlgn="base" hangingPunct="0">
              <a:spcBef>
                <a:spcPct val="35000"/>
              </a:spcBef>
              <a:spcAft>
                <a:spcPct val="0"/>
              </a:spcAft>
              <a:buClr>
                <a:srgbClr val="00CC00"/>
              </a:buClr>
              <a:buSzPct val="80000"/>
              <a:buFont typeface="Times New Roman" panose="02020603050405020304" pitchFamily="18" charset="0"/>
              <a:buChar char="•"/>
              <a:defRPr kumimoji="1" sz="1800">
                <a:solidFill>
                  <a:schemeClr val="tx1"/>
                </a:solidFill>
                <a:latin typeface="+mn-lt"/>
              </a:defRPr>
            </a:lvl4pPr>
            <a:lvl5pPr marL="13290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5pPr>
            <a:lvl6pPr marL="16719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6pPr>
            <a:lvl7pPr marL="20148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7pPr>
            <a:lvl8pPr marL="23577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8pPr>
            <a:lvl9pPr marL="27006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9pPr>
          </a:lstStyle>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&lt;?xml version="1.0" encoding="UTF-8" standalone="yes"?&gt;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&lt;CDLIST&gt;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 artist="Yung Jo Yee, Joey"&gt;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&lt;TITLE&gt;Ten Most Wanted&lt;/TITLE&gt;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&lt;RELEASE&gt;Feb 26, 2006&lt;/RELEASE&gt;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&lt;PRICE&gt;$20&lt;/PRICE&gt;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 artist="Twins"&gt;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&lt;TITLE&gt;The Missing Piece&lt;/TITLE&gt;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&lt;RELEASE&gt;Feb 20, 2006&lt;/RELEASE&gt;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&lt;PRICE&gt;$10&lt;/PRICE&gt;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 artist="Twins"&gt;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&lt;TITLE&gt;2006 Concert Live&lt;/TITLE&gt;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&lt;RELEASE&gt;Feb 20, 2006&lt;/RELEASE&gt;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&lt;PRICE&gt;$10&lt;/PRICE&gt;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 artist="Justin"&gt;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&lt;TITLE&gt;No Protection&lt;/TITLE&gt;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&lt;RELEASE&gt;March 24, 2006&lt;/RELEASE&gt;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&lt;PRICE&gt;$15&lt;/PRICE&gt;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  &lt;/CD&gt;</a:t>
            </a:r>
            <a:endParaRPr lang="en-US" altLang="zh-CN" sz="1050" b="1" kern="0" dirty="0">
              <a:latin typeface="Comic Sans MS" panose="030F0702030302020204" pitchFamily="66" charset="0"/>
              <a:ea typeface="宋体" panose="02010600030101010101" pitchFamily="2" charset="-122"/>
            </a:endParaRPr>
          </a:p>
          <a:p>
            <a:pPr>
              <a:lnSpc>
                <a:spcPct val="70000"/>
              </a:lnSpc>
              <a:buFont typeface="Wingdings" panose="05000000000000000000" pitchFamily="2" charset="2"/>
              <a:buNone/>
            </a:pPr>
            <a:r>
              <a:rPr lang="en-US" altLang="zh-CN" sz="1050" b="1" kern="0" dirty="0">
                <a:latin typeface="Comic Sans MS" panose="030F0702030302020204" pitchFamily="66" charset="0"/>
                <a:ea typeface="宋体" panose="02010600030101010101" pitchFamily="2" charset="-122"/>
              </a:rPr>
              <a:t>&lt;/CDLIST&gt;</a:t>
            </a:r>
            <a:endParaRPr lang="en-US" altLang="zh-CN" sz="1050" b="1" kern="0" dirty="0">
              <a:latin typeface="Comic Sans MS" panose="030F0702030302020204" pitchFamily="66" charset="0"/>
              <a:ea typeface="宋体" panose="02010600030101010101" pitchFamily="2" charset="-122"/>
            </a:endParaRPr>
          </a:p>
        </p:txBody>
      </p:sp>
      <p:sp>
        <p:nvSpPr>
          <p:cNvPr id="7" name="Rectangle 5"/>
          <p:cNvSpPr>
            <a:spLocks noChangeArrowheads="1"/>
          </p:cNvSpPr>
          <p:nvPr/>
        </p:nvSpPr>
        <p:spPr bwMode="auto">
          <a:xfrm>
            <a:off x="1552575" y="1923678"/>
            <a:ext cx="2857500" cy="864394"/>
          </a:xfrm>
          <a:prstGeom prst="rect">
            <a:avLst/>
          </a:prstGeom>
          <a:noFill/>
          <a:ln w="127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endParaRPr kumimoji="0" lang="zh-CN" altLang="en-US" sz="1350" i="1">
              <a:solidFill>
                <a:srgbClr val="000000"/>
              </a:solidFill>
              <a:latin typeface="Helvetica" panose="020B0604020202020204" pitchFamily="34" charset="0"/>
              <a:ea typeface="宋体" panose="02010600030101010101" pitchFamily="2" charset="-122"/>
            </a:endParaRPr>
          </a:p>
        </p:txBody>
      </p:sp>
      <p:sp>
        <p:nvSpPr>
          <p:cNvPr id="8" name="Text Box 6"/>
          <p:cNvSpPr txBox="1">
            <a:spLocks noChangeArrowheads="1"/>
          </p:cNvSpPr>
          <p:nvPr/>
        </p:nvSpPr>
        <p:spPr bwMode="auto">
          <a:xfrm>
            <a:off x="4572000" y="2139554"/>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defTabSz="685800" eaLnBrk="0" hangingPunct="0">
              <a:spcBef>
                <a:spcPct val="0"/>
              </a:spcBef>
              <a:buClrTx/>
              <a:buSzTx/>
              <a:buFont typeface="Wingdings" panose="05000000000000000000" pitchFamily="2" charset="2"/>
              <a:buNone/>
            </a:pPr>
            <a:r>
              <a:rPr kumimoji="0" lang="en-US" altLang="zh-CN" sz="2000" b="1" dirty="0">
                <a:solidFill>
                  <a:srgbClr val="C00000"/>
                </a:solidFill>
                <a:ea typeface="宋体" panose="02010600030101010101" pitchFamily="2" charset="-122"/>
              </a:rPr>
              <a:t>Info about one CD</a:t>
            </a:r>
            <a:endParaRPr kumimoji="0" lang="en-US" altLang="zh-CN" sz="2000" b="1" dirty="0">
              <a:solidFill>
                <a:srgbClr val="C00000"/>
              </a:solidFill>
              <a:ea typeface="宋体" panose="02010600030101010101" pitchFamily="2" charset="-122"/>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771297"/>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DB languages</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design </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University Database</a:t>
            </a:r>
            <a:endParaRPr lang="zh-CN" altLang="en-US" dirty="0">
              <a:latin typeface="Comic Sans MS" panose="030F0702030302020204" pitchFamily="66" charset="0"/>
            </a:endParaRPr>
          </a:p>
        </p:txBody>
      </p:sp>
      <p:pic>
        <p:nvPicPr>
          <p:cNvPr id="3" name="Picture 2"/>
          <p:cNvPicPr>
            <a:picLocks noChangeAspect="1" noChangeArrowheads="1"/>
          </p:cNvPicPr>
          <p:nvPr/>
        </p:nvPicPr>
        <p:blipFill rotWithShape="1">
          <a:blip r:embed="rId1" cstate="print"/>
          <a:srcRect b="7865"/>
          <a:stretch>
            <a:fillRect/>
          </a:stretch>
        </p:blipFill>
        <p:spPr bwMode="auto">
          <a:xfrm>
            <a:off x="179512" y="699542"/>
            <a:ext cx="6975692" cy="4267968"/>
          </a:xfrm>
          <a:prstGeom prst="rect">
            <a:avLst/>
          </a:prstGeom>
          <a:noFill/>
          <a:ln w="9525" algn="ctr">
            <a:noFill/>
            <a:miter lim="800000"/>
            <a:headEnd/>
            <a:tailEnd/>
          </a:ln>
        </p:spPr>
      </p:pic>
      <p:sp>
        <p:nvSpPr>
          <p:cNvPr id="4" name="矩形: 圆角 3"/>
          <p:cNvSpPr/>
          <p:nvPr/>
        </p:nvSpPr>
        <p:spPr>
          <a:xfrm>
            <a:off x="7236296" y="1203598"/>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Relational Model</a:t>
            </a:r>
            <a:endParaRPr lang="zh-CN" altLang="en-US" b="1" dirty="0">
              <a:solidFill>
                <a:schemeClr val="tx1"/>
              </a:solidFill>
              <a:latin typeface="Comic Sans MS" panose="030F0702030302020204" pitchFamily="66" charset="0"/>
            </a:endParaRPr>
          </a:p>
        </p:txBody>
      </p:sp>
      <p:sp>
        <p:nvSpPr>
          <p:cNvPr id="5" name="矩形: 圆角 4"/>
          <p:cNvSpPr/>
          <p:nvPr/>
        </p:nvSpPr>
        <p:spPr>
          <a:xfrm>
            <a:off x="7231726" y="1851670"/>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SQL</a:t>
            </a:r>
            <a:endParaRPr lang="zh-CN" altLang="en-US" b="1" dirty="0">
              <a:solidFill>
                <a:schemeClr val="tx1"/>
              </a:solidFill>
              <a:latin typeface="Comic Sans MS" panose="030F0702030302020204" pitchFamily="66" charset="0"/>
            </a:endParaRPr>
          </a:p>
        </p:txBody>
      </p:sp>
      <p:sp>
        <p:nvSpPr>
          <p:cNvPr id="6" name="矩形: 圆角 5"/>
          <p:cNvSpPr/>
          <p:nvPr/>
        </p:nvSpPr>
        <p:spPr>
          <a:xfrm>
            <a:off x="7244188" y="2475364"/>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Comic Sans MS" panose="030F0702030302020204" pitchFamily="66" charset="0"/>
              </a:rPr>
              <a:t>Database Design</a:t>
            </a:r>
            <a:endParaRPr lang="zh-CN" altLang="en-US" b="1" dirty="0">
              <a:solidFill>
                <a:schemeClr val="tx1"/>
              </a:solidFill>
              <a:latin typeface="Comic Sans MS" panose="030F0702030302020204" pitchFamily="66" charset="0"/>
            </a:endParaRPr>
          </a:p>
        </p:txBody>
      </p:sp>
      <p:sp>
        <p:nvSpPr>
          <p:cNvPr id="7" name="矩形: 圆角 6"/>
          <p:cNvSpPr/>
          <p:nvPr/>
        </p:nvSpPr>
        <p:spPr>
          <a:xfrm>
            <a:off x="7244188" y="3097180"/>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Storage &amp; Query</a:t>
            </a:r>
            <a:endParaRPr lang="zh-CN" altLang="en-US" b="1" dirty="0">
              <a:solidFill>
                <a:schemeClr val="tx1"/>
              </a:solidFill>
              <a:latin typeface="Comic Sans MS" panose="030F0702030302020204" pitchFamily="66" charset="0"/>
            </a:endParaRPr>
          </a:p>
        </p:txBody>
      </p:sp>
      <p:sp>
        <p:nvSpPr>
          <p:cNvPr id="8" name="矩形: 圆角 7"/>
          <p:cNvSpPr/>
          <p:nvPr/>
        </p:nvSpPr>
        <p:spPr>
          <a:xfrm>
            <a:off x="7244188" y="3723878"/>
            <a:ext cx="1809284" cy="504056"/>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Comic Sans MS" panose="030F0702030302020204" pitchFamily="66" charset="0"/>
              </a:rPr>
              <a:t>Transactions</a:t>
            </a:r>
            <a:endParaRPr lang="zh-CN" altLang="en-US" b="1" dirty="0">
              <a:solidFill>
                <a:schemeClr val="tx1"/>
              </a:solidFill>
              <a:latin typeface="Comic Sans MS" panose="030F0702030302020204" pitchFamily="66"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Database Language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99542"/>
            <a:ext cx="8928992" cy="3805070"/>
          </a:xfrm>
        </p:spPr>
        <p:txBody>
          <a:bodyPr/>
          <a:lstStyle/>
          <a:p>
            <a:pPr>
              <a:spcBef>
                <a:spcPts val="600"/>
              </a:spcBef>
              <a:spcAft>
                <a:spcPts val="0"/>
              </a:spcAft>
            </a:pPr>
            <a:r>
              <a:rPr lang="en-US" altLang="zh-CN" sz="2000" dirty="0">
                <a:latin typeface="Comic Sans MS" panose="030F0702030302020204" pitchFamily="66" charset="0"/>
              </a:rPr>
              <a:t>A database system provides a </a:t>
            </a:r>
            <a:r>
              <a:rPr lang="en-US" altLang="zh-CN" sz="2000" b="1" dirty="0">
                <a:solidFill>
                  <a:srgbClr val="FF0000"/>
                </a:solidFill>
                <a:latin typeface="Comic Sans MS" panose="030F0702030302020204" pitchFamily="66" charset="0"/>
              </a:rPr>
              <a:t>data-definition language(DDL) </a:t>
            </a:r>
            <a:r>
              <a:rPr lang="en-US" altLang="zh-CN" sz="2000" dirty="0">
                <a:latin typeface="Comic Sans MS" panose="030F0702030302020204" pitchFamily="66" charset="0"/>
              </a:rPr>
              <a:t>to specify the database schema and a </a:t>
            </a:r>
            <a:r>
              <a:rPr lang="en-US" altLang="zh-CN" sz="2000" b="1" dirty="0">
                <a:solidFill>
                  <a:srgbClr val="FF0000"/>
                </a:solidFill>
                <a:latin typeface="Comic Sans MS" panose="030F0702030302020204" pitchFamily="66" charset="0"/>
              </a:rPr>
              <a:t>data-manipulation language (DML) </a:t>
            </a:r>
            <a:r>
              <a:rPr lang="en-US" altLang="zh-CN" sz="2000" dirty="0">
                <a:latin typeface="Comic Sans MS" panose="030F0702030302020204" pitchFamily="66" charset="0"/>
              </a:rPr>
              <a:t>to express database queries and updates. </a:t>
            </a:r>
            <a:endParaRPr lang="en-US" altLang="zh-CN" sz="2000" dirty="0">
              <a:latin typeface="Comic Sans MS" panose="030F0702030302020204" pitchFamily="66" charset="0"/>
            </a:endParaRPr>
          </a:p>
          <a:p>
            <a:pPr>
              <a:spcBef>
                <a:spcPts val="600"/>
              </a:spcBef>
              <a:spcAft>
                <a:spcPts val="0"/>
              </a:spcAft>
            </a:pPr>
            <a:endParaRPr lang="en-US" altLang="zh-CN" sz="2000" b="1" dirty="0">
              <a:solidFill>
                <a:srgbClr val="0000FF"/>
              </a:solidFill>
              <a:latin typeface="Comic Sans MS" panose="030F0702030302020204" pitchFamily="66" charset="0"/>
            </a:endParaRPr>
          </a:p>
          <a:p>
            <a:pPr>
              <a:spcBef>
                <a:spcPts val="600"/>
              </a:spcBef>
              <a:spcAft>
                <a:spcPts val="0"/>
              </a:spcAft>
            </a:pPr>
            <a:r>
              <a:rPr lang="en-US" altLang="zh-CN" b="1" dirty="0">
                <a:solidFill>
                  <a:srgbClr val="0000FF"/>
                </a:solidFill>
                <a:latin typeface="Comic Sans MS" panose="030F0702030302020204" pitchFamily="66" charset="0"/>
              </a:rPr>
              <a:t>Data-definition language</a:t>
            </a:r>
            <a:r>
              <a:rPr lang="en-US" altLang="zh-CN" b="1" dirty="0">
                <a:latin typeface="Comic Sans MS" panose="030F0702030302020204" pitchFamily="66" charset="0"/>
              </a:rPr>
              <a:t>(</a:t>
            </a:r>
            <a:r>
              <a:rPr lang="en-US" altLang="zh-CN" b="1" dirty="0">
                <a:solidFill>
                  <a:srgbClr val="0000FF"/>
                </a:solidFill>
                <a:latin typeface="Comic Sans MS" panose="030F0702030302020204" pitchFamily="66" charset="0"/>
              </a:rPr>
              <a:t>DDL</a:t>
            </a:r>
            <a:r>
              <a:rPr lang="en-US" altLang="zh-CN" b="1" dirty="0">
                <a:latin typeface="Comic Sans MS" panose="030F0702030302020204" pitchFamily="66" charset="0"/>
              </a:rPr>
              <a:t>, </a:t>
            </a:r>
            <a:r>
              <a:rPr lang="zh-CN" altLang="en-US" b="1" dirty="0">
                <a:latin typeface="Comic Sans MS" panose="030F0702030302020204" pitchFamily="66" charset="0"/>
              </a:rPr>
              <a:t>数据定义语言</a:t>
            </a:r>
            <a:r>
              <a:rPr lang="en-US" altLang="zh-CN" b="1" dirty="0">
                <a:latin typeface="Comic Sans MS" panose="030F0702030302020204" pitchFamily="66" charset="0"/>
              </a:rPr>
              <a:t>)</a:t>
            </a:r>
            <a:endParaRPr lang="en-US" altLang="zh-CN" b="1" dirty="0">
              <a:latin typeface="Comic Sans MS" panose="030F0702030302020204" pitchFamily="66" charset="0"/>
            </a:endParaRPr>
          </a:p>
          <a:p>
            <a:pPr lvl="1">
              <a:spcBef>
                <a:spcPts val="600"/>
              </a:spcBef>
              <a:spcAft>
                <a:spcPts val="0"/>
              </a:spcAft>
            </a:pPr>
            <a:r>
              <a:rPr lang="en-US" altLang="zh-CN" dirty="0">
                <a:latin typeface="Comic Sans MS" panose="030F0702030302020204" pitchFamily="66" charset="0"/>
              </a:rPr>
              <a:t>Specify the database </a:t>
            </a:r>
            <a:r>
              <a:rPr lang="en-US" altLang="zh-CN" dirty="0">
                <a:solidFill>
                  <a:srgbClr val="FF0000"/>
                </a:solidFill>
                <a:latin typeface="Comic Sans MS" panose="030F0702030302020204" pitchFamily="66" charset="0"/>
              </a:rPr>
              <a:t>schema</a:t>
            </a:r>
            <a:endParaRPr lang="en-US" altLang="zh-CN" dirty="0">
              <a:solidFill>
                <a:srgbClr val="FF0000"/>
              </a:solidFill>
              <a:latin typeface="Comic Sans MS" panose="030F0702030302020204" pitchFamily="66" charset="0"/>
            </a:endParaRPr>
          </a:p>
          <a:p>
            <a:pPr lvl="1">
              <a:spcBef>
                <a:spcPts val="600"/>
              </a:spcBef>
              <a:spcAft>
                <a:spcPts val="0"/>
              </a:spcAft>
            </a:pPr>
            <a:r>
              <a:rPr lang="en-US" altLang="zh-CN" dirty="0">
                <a:latin typeface="Comic Sans MS" panose="030F0702030302020204" pitchFamily="66" charset="0"/>
              </a:rPr>
              <a:t>SQL provides a rich DDL that allows one to define </a:t>
            </a:r>
            <a:r>
              <a:rPr lang="en-US" altLang="zh-CN" dirty="0">
                <a:solidFill>
                  <a:srgbClr val="FF0000"/>
                </a:solidFill>
                <a:latin typeface="Comic Sans MS" panose="030F0702030302020204" pitchFamily="66" charset="0"/>
              </a:rPr>
              <a:t>tables</a:t>
            </a:r>
            <a:r>
              <a:rPr lang="en-US" altLang="zh-CN" dirty="0">
                <a:latin typeface="Comic Sans MS" panose="030F0702030302020204" pitchFamily="66" charset="0"/>
              </a:rPr>
              <a:t>, </a:t>
            </a:r>
            <a:r>
              <a:rPr lang="en-US" altLang="zh-CN" dirty="0">
                <a:solidFill>
                  <a:srgbClr val="FF0000"/>
                </a:solidFill>
                <a:latin typeface="Comic Sans MS" panose="030F0702030302020204" pitchFamily="66" charset="0"/>
              </a:rPr>
              <a:t>integrity constraints</a:t>
            </a:r>
            <a:r>
              <a:rPr lang="en-US" altLang="zh-CN" dirty="0">
                <a:latin typeface="Comic Sans MS" panose="030F0702030302020204" pitchFamily="66" charset="0"/>
              </a:rPr>
              <a:t>, </a:t>
            </a:r>
            <a:r>
              <a:rPr lang="en-US" altLang="zh-CN" dirty="0">
                <a:solidFill>
                  <a:srgbClr val="FF0000"/>
                </a:solidFill>
                <a:latin typeface="Comic Sans MS" panose="030F0702030302020204" pitchFamily="66" charset="0"/>
              </a:rPr>
              <a:t>assertions</a:t>
            </a:r>
            <a:r>
              <a:rPr lang="en-US" altLang="zh-CN" dirty="0">
                <a:latin typeface="Comic Sans MS" panose="030F0702030302020204" pitchFamily="66" charset="0"/>
              </a:rPr>
              <a:t>, etc.</a:t>
            </a:r>
            <a:endParaRPr lang="en-US" altLang="zh-CN" b="1" dirty="0">
              <a:latin typeface="Comic Sans MS" panose="030F0702030302020204" pitchFamily="66" charset="0"/>
            </a:endParaRPr>
          </a:p>
          <a:p>
            <a:pPr>
              <a:spcBef>
                <a:spcPts val="600"/>
              </a:spcBef>
              <a:spcAft>
                <a:spcPts val="0"/>
              </a:spcAft>
            </a:pPr>
            <a:r>
              <a:rPr lang="en-US" altLang="zh-CN" b="1" dirty="0">
                <a:solidFill>
                  <a:srgbClr val="0000FF"/>
                </a:solidFill>
                <a:latin typeface="Comic Sans MS" panose="030F0702030302020204" pitchFamily="66" charset="0"/>
              </a:rPr>
              <a:t>Data-manipulation language</a:t>
            </a:r>
            <a:r>
              <a:rPr lang="en-US" altLang="zh-CN" b="1" dirty="0">
                <a:latin typeface="Comic Sans MS" panose="030F0702030302020204" pitchFamily="66" charset="0"/>
              </a:rPr>
              <a:t>(</a:t>
            </a:r>
            <a:r>
              <a:rPr lang="en-US" altLang="zh-CN" b="1" dirty="0">
                <a:solidFill>
                  <a:srgbClr val="0000FF"/>
                </a:solidFill>
                <a:latin typeface="Comic Sans MS" panose="030F0702030302020204" pitchFamily="66" charset="0"/>
              </a:rPr>
              <a:t>DML</a:t>
            </a:r>
            <a:r>
              <a:rPr lang="en-US" altLang="zh-CN" b="1" dirty="0">
                <a:latin typeface="Comic Sans MS" panose="030F0702030302020204" pitchFamily="66" charset="0"/>
              </a:rPr>
              <a:t>,</a:t>
            </a:r>
            <a:r>
              <a:rPr lang="zh-CN" altLang="en-US" b="1" dirty="0">
                <a:latin typeface="Comic Sans MS" panose="030F0702030302020204" pitchFamily="66" charset="0"/>
              </a:rPr>
              <a:t> 数据操纵语言</a:t>
            </a:r>
            <a:r>
              <a:rPr lang="en-US" altLang="zh-CN" b="1" dirty="0">
                <a:latin typeface="Comic Sans MS" panose="030F0702030302020204" pitchFamily="66" charset="0"/>
              </a:rPr>
              <a:t>) </a:t>
            </a:r>
            <a:endParaRPr lang="en-US" altLang="zh-CN" b="1" dirty="0">
              <a:latin typeface="Comic Sans MS" panose="030F0702030302020204" pitchFamily="66" charset="0"/>
            </a:endParaRPr>
          </a:p>
          <a:p>
            <a:pPr lvl="1">
              <a:spcBef>
                <a:spcPts val="600"/>
              </a:spcBef>
              <a:spcAft>
                <a:spcPts val="0"/>
              </a:spcAft>
            </a:pPr>
            <a:r>
              <a:rPr lang="en-US" altLang="zh-CN" dirty="0">
                <a:latin typeface="Comic Sans MS" panose="030F0702030302020204" pitchFamily="66" charset="0"/>
              </a:rPr>
              <a:t>Express database </a:t>
            </a:r>
            <a:r>
              <a:rPr lang="en-US" altLang="zh-CN" dirty="0">
                <a:solidFill>
                  <a:srgbClr val="FF0000"/>
                </a:solidFill>
                <a:latin typeface="Comic Sans MS" panose="030F0702030302020204" pitchFamily="66" charset="0"/>
              </a:rPr>
              <a:t>queries </a:t>
            </a:r>
            <a:r>
              <a:rPr lang="en-US" altLang="zh-CN" dirty="0">
                <a:latin typeface="Comic Sans MS" panose="030F0702030302020204" pitchFamily="66" charset="0"/>
              </a:rPr>
              <a:t>and </a:t>
            </a:r>
            <a:r>
              <a:rPr lang="en-US" altLang="zh-CN" dirty="0">
                <a:solidFill>
                  <a:srgbClr val="FF0000"/>
                </a:solidFill>
                <a:latin typeface="Comic Sans MS" panose="030F0702030302020204" pitchFamily="66" charset="0"/>
              </a:rPr>
              <a:t>updates</a:t>
            </a:r>
            <a:endParaRPr lang="en-US" altLang="zh-CN" dirty="0">
              <a:solidFill>
                <a:srgbClr val="FF0000"/>
              </a:solidFill>
              <a:latin typeface="Comic Sans MS" panose="030F0702030302020204" pitchFamily="66" charset="0"/>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Definition Language (DDL)</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69214"/>
            <a:ext cx="8568952" cy="4206792"/>
          </a:xfrm>
        </p:spPr>
        <p:txBody>
          <a:bodyPr/>
          <a:lstStyle/>
          <a:p>
            <a:pPr>
              <a:spcBef>
                <a:spcPts val="600"/>
              </a:spcBef>
              <a:spcAft>
                <a:spcPts val="0"/>
              </a:spcAft>
            </a:pPr>
            <a:r>
              <a:rPr lang="en-US" altLang="zh-CN" sz="2000" dirty="0">
                <a:latin typeface="Comic Sans MS" panose="030F0702030302020204" pitchFamily="66" charset="0"/>
              </a:rPr>
              <a:t>Defining the database </a:t>
            </a:r>
            <a:r>
              <a:rPr lang="en-US" altLang="zh-CN" sz="2000" dirty="0">
                <a:solidFill>
                  <a:srgbClr val="FF0000"/>
                </a:solidFill>
                <a:latin typeface="Comic Sans MS" panose="030F0702030302020204" pitchFamily="66" charset="0"/>
              </a:rPr>
              <a:t>schema</a:t>
            </a:r>
            <a:endParaRPr lang="en-US" altLang="zh-CN" sz="2000"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Example:	</a:t>
            </a:r>
            <a:r>
              <a:rPr lang="en-US" altLang="zh-CN" sz="1600" b="1" dirty="0">
                <a:solidFill>
                  <a:srgbClr val="0000FF"/>
                </a:solidFill>
                <a:latin typeface="Comic Sans MS" panose="030F0702030302020204" pitchFamily="66" charset="0"/>
              </a:rPr>
              <a:t>create table department (</a:t>
            </a:r>
            <a:br>
              <a:rPr lang="en-US" altLang="zh-CN" sz="1600" b="1" dirty="0">
                <a:solidFill>
                  <a:srgbClr val="0000FF"/>
                </a:solidFill>
                <a:latin typeface="Comic Sans MS" panose="030F0702030302020204" pitchFamily="66" charset="0"/>
              </a:rPr>
            </a:br>
            <a:r>
              <a:rPr lang="en-US" altLang="zh-CN" sz="1600" b="1" dirty="0">
                <a:solidFill>
                  <a:srgbClr val="0000FF"/>
                </a:solidFill>
                <a:latin typeface="Comic Sans MS" panose="030F0702030302020204" pitchFamily="66" charset="0"/>
              </a:rPr>
              <a:t>                    </a:t>
            </a:r>
            <a:r>
              <a:rPr lang="en-US" altLang="zh-CN" sz="1600" b="1" dirty="0" err="1">
                <a:solidFill>
                  <a:srgbClr val="0000FF"/>
                </a:solidFill>
                <a:latin typeface="Comic Sans MS" panose="030F0702030302020204" pitchFamily="66" charset="0"/>
              </a:rPr>
              <a:t>dept_name</a:t>
            </a:r>
            <a:r>
              <a:rPr lang="en-US" altLang="zh-CN" sz="1600" b="1" dirty="0">
                <a:solidFill>
                  <a:srgbClr val="0000FF"/>
                </a:solidFill>
                <a:latin typeface="Comic Sans MS" panose="030F0702030302020204" pitchFamily="66" charset="0"/>
              </a:rPr>
              <a:t>    char(20),</a:t>
            </a:r>
            <a:br>
              <a:rPr lang="en-US" altLang="zh-CN" sz="1600" b="1" dirty="0">
                <a:solidFill>
                  <a:srgbClr val="0000FF"/>
                </a:solidFill>
                <a:latin typeface="Comic Sans MS" panose="030F0702030302020204" pitchFamily="66" charset="0"/>
              </a:rPr>
            </a:br>
            <a:r>
              <a:rPr lang="en-US" altLang="zh-CN" sz="1600" b="1" dirty="0">
                <a:solidFill>
                  <a:srgbClr val="0000FF"/>
                </a:solidFill>
                <a:latin typeface="Comic Sans MS" panose="030F0702030302020204" pitchFamily="66" charset="0"/>
              </a:rPr>
              <a:t>                    building        char(15)</a:t>
            </a:r>
            <a:endParaRPr lang="en-US" altLang="zh-CN" sz="1600" b="1" dirty="0">
              <a:solidFill>
                <a:srgbClr val="0000FF"/>
              </a:solidFill>
              <a:latin typeface="Comic Sans MS" panose="030F0702030302020204" pitchFamily="66" charset="0"/>
            </a:endParaRPr>
          </a:p>
          <a:p>
            <a:pPr marL="457200" lvl="1" indent="0">
              <a:spcBef>
                <a:spcPts val="600"/>
              </a:spcBef>
              <a:spcAft>
                <a:spcPts val="0"/>
              </a:spcAft>
              <a:buNone/>
            </a:pPr>
            <a:r>
              <a:rPr lang="en-US" altLang="zh-CN" sz="1600" b="1" dirty="0">
                <a:solidFill>
                  <a:srgbClr val="0000FF"/>
                </a:solidFill>
                <a:latin typeface="Comic Sans MS" panose="030F0702030302020204" pitchFamily="66" charset="0"/>
              </a:rPr>
              <a:t>                       budget         numeric(12,2));</a:t>
            </a:r>
            <a:endParaRPr lang="en-US" altLang="zh-CN" sz="1600" b="1" dirty="0">
              <a:solidFill>
                <a:srgbClr val="0000FF"/>
              </a:solidFill>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DDL compiler generates </a:t>
            </a:r>
            <a:r>
              <a:rPr lang="en-US" altLang="zh-CN" sz="2000" dirty="0">
                <a:solidFill>
                  <a:srgbClr val="FF0000"/>
                </a:solidFill>
                <a:latin typeface="Comic Sans MS" panose="030F0702030302020204" pitchFamily="66" charset="0"/>
              </a:rPr>
              <a:t>a set of tables </a:t>
            </a:r>
            <a:r>
              <a:rPr lang="en-US" altLang="zh-CN" sz="2000" dirty="0">
                <a:latin typeface="Comic Sans MS" panose="030F0702030302020204" pitchFamily="66" charset="0"/>
              </a:rPr>
              <a:t>stored in a </a:t>
            </a:r>
            <a:r>
              <a:rPr lang="en-US" altLang="zh-CN" sz="2000" b="1" dirty="0">
                <a:solidFill>
                  <a:srgbClr val="FF0000"/>
                </a:solidFill>
                <a:latin typeface="Comic Sans MS" panose="030F0702030302020204" pitchFamily="66" charset="0"/>
              </a:rPr>
              <a:t>data dictionary</a:t>
            </a:r>
            <a:endParaRPr lang="en-US" altLang="zh-CN" sz="2000" b="1" dirty="0">
              <a:solidFill>
                <a:srgbClr val="FF0000"/>
              </a:solidFill>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Data dictionary </a:t>
            </a:r>
            <a:r>
              <a:rPr lang="en-US" altLang="zh-CN" sz="2000" dirty="0">
                <a:latin typeface="Comic Sans MS" panose="030F0702030302020204" pitchFamily="66" charset="0"/>
              </a:rPr>
              <a:t>contains </a:t>
            </a:r>
            <a:r>
              <a:rPr lang="en-US" altLang="zh-CN" sz="2000" b="1" dirty="0">
                <a:solidFill>
                  <a:srgbClr val="FF0000"/>
                </a:solidFill>
                <a:latin typeface="Comic Sans MS" panose="030F0702030302020204" pitchFamily="66" charset="0"/>
              </a:rPr>
              <a:t>metadata</a:t>
            </a:r>
            <a:r>
              <a:rPr lang="en-US" altLang="zh-CN" sz="2000" dirty="0">
                <a:latin typeface="Comic Sans MS" panose="030F0702030302020204" pitchFamily="66" charset="0"/>
              </a:rPr>
              <a:t> (i.e., data about data)</a:t>
            </a:r>
            <a:endParaRPr lang="en-US" altLang="zh-CN" sz="2000" dirty="0">
              <a:latin typeface="Comic Sans MS" panose="030F0702030302020204" pitchFamily="66" charset="0"/>
            </a:endParaRPr>
          </a:p>
          <a:p>
            <a:pPr lvl="1">
              <a:spcBef>
                <a:spcPts val="600"/>
              </a:spcBef>
              <a:spcAft>
                <a:spcPts val="0"/>
              </a:spcAft>
            </a:pPr>
            <a:r>
              <a:rPr lang="en-US" altLang="zh-CN" sz="1600" b="1" dirty="0">
                <a:latin typeface="Comic Sans MS" panose="030F0702030302020204" pitchFamily="66" charset="0"/>
              </a:rPr>
              <a:t>Database </a:t>
            </a:r>
            <a:r>
              <a:rPr lang="en-US" altLang="zh-CN" sz="1600" b="1" dirty="0">
                <a:solidFill>
                  <a:srgbClr val="0000FF"/>
                </a:solidFill>
                <a:latin typeface="Comic Sans MS" panose="030F0702030302020204" pitchFamily="66" charset="0"/>
              </a:rPr>
              <a:t>schema</a:t>
            </a:r>
            <a:r>
              <a:rPr lang="en-US" altLang="zh-CN" sz="1600" b="1" dirty="0">
                <a:latin typeface="Comic Sans MS" panose="030F0702030302020204" pitchFamily="66" charset="0"/>
              </a:rPr>
              <a:t> </a:t>
            </a:r>
            <a:endParaRPr lang="en-US" altLang="zh-CN" sz="1600" b="1" dirty="0">
              <a:latin typeface="Comic Sans MS" panose="030F0702030302020204" pitchFamily="66" charset="0"/>
            </a:endParaRPr>
          </a:p>
          <a:p>
            <a:pPr lvl="1">
              <a:spcBef>
                <a:spcPts val="600"/>
              </a:spcBef>
              <a:spcAft>
                <a:spcPts val="0"/>
              </a:spcAft>
            </a:pPr>
            <a:r>
              <a:rPr lang="en-US" altLang="zh-CN" sz="1600" b="1" dirty="0">
                <a:latin typeface="Comic Sans MS" panose="030F0702030302020204" pitchFamily="66" charset="0"/>
              </a:rPr>
              <a:t>Data </a:t>
            </a:r>
            <a:r>
              <a:rPr lang="en-US" altLang="zh-CN" sz="1600" b="1" dirty="0">
                <a:solidFill>
                  <a:srgbClr val="0000FF"/>
                </a:solidFill>
                <a:latin typeface="Comic Sans MS" panose="030F0702030302020204" pitchFamily="66" charset="0"/>
              </a:rPr>
              <a:t>storage</a:t>
            </a:r>
            <a:r>
              <a:rPr lang="en-US" altLang="zh-CN" sz="1600" b="1" dirty="0">
                <a:latin typeface="Comic Sans MS" panose="030F0702030302020204" pitchFamily="66" charset="0"/>
              </a:rPr>
              <a:t> and </a:t>
            </a:r>
            <a:r>
              <a:rPr lang="en-US" altLang="zh-CN" sz="1600" b="1" dirty="0">
                <a:solidFill>
                  <a:srgbClr val="0000FF"/>
                </a:solidFill>
                <a:latin typeface="Comic Sans MS" panose="030F0702030302020204" pitchFamily="66" charset="0"/>
              </a:rPr>
              <a:t>definition</a:t>
            </a:r>
            <a:r>
              <a:rPr lang="en-US" altLang="zh-CN" sz="1600" b="1" dirty="0">
                <a:latin typeface="Comic Sans MS" panose="030F0702030302020204" pitchFamily="66" charset="0"/>
              </a:rPr>
              <a:t> language </a:t>
            </a:r>
            <a:endParaRPr lang="en-US" altLang="zh-CN" sz="1600" b="1"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Specifies the storage structure and access methods</a:t>
            </a:r>
            <a:endParaRPr lang="en-US" altLang="zh-CN" sz="1400" dirty="0">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Consistency constraints </a:t>
            </a:r>
            <a:endParaRPr lang="en-US" altLang="zh-CN" sz="1600" b="1" dirty="0">
              <a:solidFill>
                <a:srgbClr val="0000FF"/>
              </a:solidFill>
              <a:latin typeface="Comic Sans MS" panose="030F0702030302020204" pitchFamily="66" charset="0"/>
            </a:endParaRPr>
          </a:p>
          <a:p>
            <a:pPr lvl="2">
              <a:spcBef>
                <a:spcPts val="0"/>
              </a:spcBef>
              <a:spcAft>
                <a:spcPts val="0"/>
              </a:spcAft>
            </a:pPr>
            <a:r>
              <a:rPr lang="en-US" altLang="zh-CN" sz="1400" dirty="0">
                <a:latin typeface="Comic Sans MS" panose="030F0702030302020204" pitchFamily="66" charset="0"/>
              </a:rPr>
              <a:t>Domain constraints</a:t>
            </a:r>
            <a:endParaRPr lang="en-US" altLang="zh-CN" sz="1400" dirty="0">
              <a:latin typeface="Comic Sans MS" panose="030F0702030302020204" pitchFamily="66" charset="0"/>
            </a:endParaRPr>
          </a:p>
          <a:p>
            <a:pPr lvl="2">
              <a:spcBef>
                <a:spcPts val="0"/>
              </a:spcBef>
              <a:spcAft>
                <a:spcPts val="0"/>
              </a:spcAft>
            </a:pPr>
            <a:r>
              <a:rPr lang="en-US" altLang="zh-CN" sz="1400" dirty="0">
                <a:latin typeface="Comic Sans MS" panose="030F0702030302020204" pitchFamily="66" charset="0"/>
              </a:rPr>
              <a:t>Referential integrity (references constraint in SQL)</a:t>
            </a:r>
            <a:endParaRPr lang="en-US" altLang="zh-CN" sz="1400" dirty="0">
              <a:latin typeface="Comic Sans MS" panose="030F0702030302020204" pitchFamily="66" charset="0"/>
            </a:endParaRPr>
          </a:p>
          <a:p>
            <a:pPr lvl="2">
              <a:spcBef>
                <a:spcPts val="0"/>
              </a:spcBef>
              <a:spcAft>
                <a:spcPts val="0"/>
              </a:spcAft>
            </a:pPr>
            <a:r>
              <a:rPr lang="en-US" altLang="zh-CN" sz="1400" dirty="0">
                <a:latin typeface="Comic Sans MS" panose="030F0702030302020204" pitchFamily="66" charset="0"/>
              </a:rPr>
              <a:t>Assertions</a:t>
            </a:r>
            <a:endParaRPr lang="en-US" altLang="zh-CN" sz="1400" dirty="0">
              <a:latin typeface="Comic Sans MS" panose="030F0702030302020204" pitchFamily="66" charset="0"/>
            </a:endParaRPr>
          </a:p>
          <a:p>
            <a:pPr lvl="2">
              <a:spcBef>
                <a:spcPts val="0"/>
              </a:spcBef>
              <a:spcAft>
                <a:spcPts val="0"/>
              </a:spcAft>
            </a:pPr>
            <a:r>
              <a:rPr lang="en-US" altLang="zh-CN" sz="1400" dirty="0">
                <a:latin typeface="Comic Sans MS" panose="030F0702030302020204" pitchFamily="66" charset="0"/>
              </a:rPr>
              <a:t>Authorization</a:t>
            </a:r>
            <a:endParaRPr lang="en-US" altLang="zh-CN" sz="1200" dirty="0">
              <a:latin typeface="Comic Sans MS" panose="030F0702030302020204" pitchFamily="66" charset="0"/>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Manipulation Language (DML)</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771550"/>
            <a:ext cx="8784976" cy="3877078"/>
          </a:xfrm>
        </p:spPr>
        <p:txBody>
          <a:bodyPr/>
          <a:lstStyle/>
          <a:p>
            <a:pPr>
              <a:lnSpc>
                <a:spcPct val="120000"/>
              </a:lnSpc>
              <a:spcBef>
                <a:spcPts val="600"/>
              </a:spcBef>
              <a:spcAft>
                <a:spcPts val="0"/>
              </a:spcAft>
            </a:pPr>
            <a:r>
              <a:rPr lang="en-US" altLang="zh-CN" sz="2000" dirty="0">
                <a:latin typeface="Comic Sans MS" panose="030F0702030302020204" pitchFamily="66" charset="0"/>
              </a:rPr>
              <a:t>DML is for </a:t>
            </a:r>
            <a:r>
              <a:rPr lang="en-US" altLang="zh-CN" sz="2000" dirty="0">
                <a:solidFill>
                  <a:srgbClr val="0000FF"/>
                </a:solidFill>
                <a:latin typeface="Comic Sans MS" panose="030F0702030302020204" pitchFamily="66" charset="0"/>
              </a:rPr>
              <a:t>accessing and manipulating</a:t>
            </a:r>
            <a:r>
              <a:rPr lang="en-US" altLang="zh-CN" sz="2000" dirty="0">
                <a:latin typeface="Comic Sans MS" panose="030F0702030302020204" pitchFamily="66" charset="0"/>
              </a:rPr>
              <a:t> the data organized by the appropriate data model</a:t>
            </a:r>
            <a:endParaRPr lang="en-US" altLang="zh-CN" sz="2000" dirty="0">
              <a:latin typeface="Comic Sans MS" panose="030F0702030302020204" pitchFamily="66" charset="0"/>
            </a:endParaRPr>
          </a:p>
          <a:p>
            <a:pPr lvl="1">
              <a:lnSpc>
                <a:spcPct val="120000"/>
              </a:lnSpc>
              <a:spcBef>
                <a:spcPts val="600"/>
              </a:spcBef>
              <a:spcAft>
                <a:spcPts val="0"/>
              </a:spcAft>
            </a:pPr>
            <a:r>
              <a:rPr lang="en-US" altLang="zh-CN" sz="1600" dirty="0">
                <a:latin typeface="Comic Sans MS" panose="030F0702030302020204" pitchFamily="66" charset="0"/>
              </a:rPr>
              <a:t>DML also known as query language</a:t>
            </a:r>
            <a:endParaRPr lang="en-US" altLang="zh-CN" sz="1600" dirty="0">
              <a:latin typeface="Comic Sans MS" panose="030F0702030302020204" pitchFamily="66" charset="0"/>
            </a:endParaRPr>
          </a:p>
          <a:p>
            <a:pPr lvl="1">
              <a:lnSpc>
                <a:spcPct val="120000"/>
              </a:lnSpc>
              <a:spcBef>
                <a:spcPts val="600"/>
              </a:spcBef>
              <a:spcAft>
                <a:spcPts val="0"/>
              </a:spcAft>
            </a:pPr>
            <a:r>
              <a:rPr lang="en-US" altLang="zh-CN" sz="1600" dirty="0">
                <a:solidFill>
                  <a:srgbClr val="0000FF"/>
                </a:solidFill>
                <a:latin typeface="Comic Sans MS" panose="030F0702030302020204" pitchFamily="66" charset="0"/>
              </a:rPr>
              <a:t>Retrieval/ Insertion/ Deletion/ Modification</a:t>
            </a:r>
            <a:endParaRPr lang="en-US" altLang="zh-CN" sz="1600" dirty="0">
              <a:solidFill>
                <a:srgbClr val="0000FF"/>
              </a:solidFill>
              <a:latin typeface="Comic Sans MS" panose="030F0702030302020204" pitchFamily="66" charset="0"/>
            </a:endParaRPr>
          </a:p>
          <a:p>
            <a:pPr>
              <a:lnSpc>
                <a:spcPct val="120000"/>
              </a:lnSpc>
              <a:spcBef>
                <a:spcPts val="600"/>
              </a:spcBef>
              <a:spcAft>
                <a:spcPts val="0"/>
              </a:spcAft>
            </a:pPr>
            <a:r>
              <a:rPr lang="en-US" altLang="zh-CN" sz="2000" dirty="0">
                <a:latin typeface="Comic Sans MS" panose="030F0702030302020204" pitchFamily="66" charset="0"/>
              </a:rPr>
              <a:t>Two classes of languages </a:t>
            </a:r>
            <a:endParaRPr lang="en-US" altLang="zh-CN" sz="2000" dirty="0">
              <a:latin typeface="Comic Sans MS" panose="030F0702030302020204" pitchFamily="66" charset="0"/>
            </a:endParaRPr>
          </a:p>
          <a:p>
            <a:pPr lvl="1">
              <a:lnSpc>
                <a:spcPct val="120000"/>
              </a:lnSpc>
              <a:spcBef>
                <a:spcPts val="600"/>
              </a:spcBef>
              <a:spcAft>
                <a:spcPts val="0"/>
              </a:spcAft>
            </a:pPr>
            <a:r>
              <a:rPr lang="en-US" altLang="zh-CN" sz="1600" b="1" dirty="0">
                <a:solidFill>
                  <a:srgbClr val="FF0000"/>
                </a:solidFill>
                <a:latin typeface="Comic Sans MS" panose="030F0702030302020204" pitchFamily="66" charset="0"/>
              </a:rPr>
              <a:t>Procedural</a:t>
            </a:r>
            <a:r>
              <a:rPr lang="en-US" altLang="zh-CN" sz="1600" dirty="0">
                <a:latin typeface="Comic Sans MS" panose="030F0702030302020204" pitchFamily="66" charset="0"/>
              </a:rPr>
              <a:t> – user specifies what data is required and how to get those data </a:t>
            </a:r>
            <a:endParaRPr lang="en-US" altLang="zh-CN" sz="1600" dirty="0">
              <a:latin typeface="Comic Sans MS" panose="030F0702030302020204" pitchFamily="66" charset="0"/>
            </a:endParaRPr>
          </a:p>
          <a:p>
            <a:pPr lvl="1">
              <a:lnSpc>
                <a:spcPct val="120000"/>
              </a:lnSpc>
              <a:spcBef>
                <a:spcPts val="600"/>
              </a:spcBef>
              <a:spcAft>
                <a:spcPts val="0"/>
              </a:spcAft>
            </a:pPr>
            <a:r>
              <a:rPr lang="en-US" altLang="zh-CN" sz="1600" b="1" dirty="0">
                <a:solidFill>
                  <a:srgbClr val="FF0000"/>
                </a:solidFill>
                <a:latin typeface="Comic Sans MS" panose="030F0702030302020204" pitchFamily="66" charset="0"/>
              </a:rPr>
              <a:t>Nonprocedural </a:t>
            </a:r>
            <a:r>
              <a:rPr lang="en-US" altLang="zh-CN" sz="1600" dirty="0">
                <a:latin typeface="Comic Sans MS" panose="030F0702030302020204" pitchFamily="66" charset="0"/>
              </a:rPr>
              <a:t>(</a:t>
            </a:r>
            <a:r>
              <a:rPr lang="en-US" altLang="zh-CN" sz="1600" dirty="0">
                <a:solidFill>
                  <a:srgbClr val="FF0000"/>
                </a:solidFill>
                <a:latin typeface="Comic Sans MS" panose="030F0702030302020204" pitchFamily="66" charset="0"/>
              </a:rPr>
              <a:t>Declarative</a:t>
            </a:r>
            <a:r>
              <a:rPr lang="en-US" altLang="zh-CN" sz="1600" dirty="0">
                <a:latin typeface="Comic Sans MS" panose="030F0702030302020204" pitchFamily="66" charset="0"/>
              </a:rPr>
              <a:t>, </a:t>
            </a:r>
            <a:r>
              <a:rPr lang="zh-CN" altLang="en-US" sz="1600" dirty="0">
                <a:latin typeface="Comic Sans MS" panose="030F0702030302020204" pitchFamily="66" charset="0"/>
              </a:rPr>
              <a:t>陈述性</a:t>
            </a:r>
            <a:r>
              <a:rPr lang="en-US" altLang="zh-CN" sz="1600" dirty="0">
                <a:latin typeface="Comic Sans MS" panose="030F0702030302020204" pitchFamily="66" charset="0"/>
              </a:rPr>
              <a:t>) – user specifies what data is required without specifying how to get those data</a:t>
            </a:r>
            <a:endParaRPr lang="en-US" altLang="zh-CN" sz="1600" dirty="0">
              <a:latin typeface="Comic Sans MS" panose="030F0702030302020204" pitchFamily="66" charset="0"/>
            </a:endParaRPr>
          </a:p>
          <a:p>
            <a:pPr>
              <a:lnSpc>
                <a:spcPct val="120000"/>
              </a:lnSpc>
              <a:spcBef>
                <a:spcPts val="600"/>
              </a:spcBef>
              <a:spcAft>
                <a:spcPts val="0"/>
              </a:spcAft>
            </a:pPr>
            <a:r>
              <a:rPr lang="en-US" altLang="zh-CN" sz="2000" b="1" dirty="0">
                <a:solidFill>
                  <a:srgbClr val="0000FF"/>
                </a:solidFill>
                <a:latin typeface="Comic Sans MS" panose="030F0702030302020204" pitchFamily="66" charset="0"/>
              </a:rPr>
              <a:t>SQL</a:t>
            </a:r>
            <a:r>
              <a:rPr lang="en-US" altLang="zh-CN" sz="2000" dirty="0">
                <a:latin typeface="Comic Sans MS" panose="030F0702030302020204" pitchFamily="66" charset="0"/>
              </a:rPr>
              <a:t> is the most widely used </a:t>
            </a:r>
            <a:r>
              <a:rPr lang="en-US" altLang="zh-CN" sz="2000" b="1" dirty="0">
                <a:solidFill>
                  <a:srgbClr val="FF0000"/>
                </a:solidFill>
                <a:latin typeface="Comic Sans MS" panose="030F0702030302020204" pitchFamily="66" charset="0"/>
              </a:rPr>
              <a:t>non-procedural</a:t>
            </a:r>
            <a:r>
              <a:rPr lang="en-US" altLang="zh-CN" sz="2000" dirty="0">
                <a:solidFill>
                  <a:srgbClr val="FF0000"/>
                </a:solidFill>
                <a:latin typeface="Comic Sans MS" panose="030F0702030302020204" pitchFamily="66" charset="0"/>
              </a:rPr>
              <a:t> </a:t>
            </a:r>
            <a:r>
              <a:rPr lang="en-US" altLang="zh-CN" sz="2000" dirty="0">
                <a:latin typeface="Comic Sans MS" panose="030F0702030302020204" pitchFamily="66" charset="0"/>
              </a:rPr>
              <a:t>query language</a:t>
            </a:r>
            <a:endParaRPr lang="en-US" altLang="zh-CN" sz="2000" dirty="0">
              <a:latin typeface="Comic Sans MS" panose="030F0702030302020204" pitchFamily="66" charset="0"/>
            </a:endParaRPr>
          </a:p>
          <a:p>
            <a:pPr lvl="1">
              <a:lnSpc>
                <a:spcPct val="120000"/>
              </a:lnSpc>
              <a:spcBef>
                <a:spcPts val="600"/>
              </a:spcBef>
              <a:spcAft>
                <a:spcPts val="0"/>
              </a:spcAft>
            </a:pPr>
            <a:endParaRPr lang="en-US" altLang="zh-CN" sz="1800" dirty="0">
              <a:latin typeface="Comic Sans MS" panose="030F0702030302020204" pitchFamily="66"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anose="030F0702030302020204" pitchFamily="66" charset="0"/>
              </a:rPr>
              <a:t>SQL</a:t>
            </a:r>
            <a:r>
              <a:rPr lang="en-US" altLang="zh-CN">
                <a:latin typeface="Comic Sans MS" panose="030F0702030302020204" pitchFamily="66" charset="0"/>
                <a:ea typeface="宋体" panose="02010600030101010101" pitchFamily="2" charset="-122"/>
              </a:rPr>
              <a:t>(Structured Query Language)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69214"/>
            <a:ext cx="8568952" cy="4206791"/>
          </a:xfrm>
        </p:spPr>
        <p:txBody>
          <a:bodyPr/>
          <a:lstStyle/>
          <a:p>
            <a:pPr>
              <a:spcBef>
                <a:spcPts val="600"/>
              </a:spcBef>
              <a:spcAft>
                <a:spcPts val="0"/>
              </a:spcAft>
            </a:pPr>
            <a:r>
              <a:rPr lang="en-US" altLang="zh-CN" sz="2000" b="1" dirty="0">
                <a:solidFill>
                  <a:srgbClr val="FF0000"/>
                </a:solidFill>
                <a:latin typeface="Comic Sans MS" panose="030F0702030302020204" pitchFamily="66" charset="0"/>
              </a:rPr>
              <a:t>SQL:</a:t>
            </a:r>
            <a:r>
              <a:rPr lang="en-US" altLang="zh-CN" sz="2000" dirty="0">
                <a:latin typeface="Comic Sans MS" panose="030F0702030302020204" pitchFamily="66" charset="0"/>
              </a:rPr>
              <a:t> widely used </a:t>
            </a:r>
            <a:r>
              <a:rPr lang="en-US" altLang="zh-CN" sz="2000" b="1" dirty="0">
                <a:solidFill>
                  <a:srgbClr val="0000FF"/>
                </a:solidFill>
                <a:latin typeface="Comic Sans MS" panose="030F0702030302020204" pitchFamily="66" charset="0"/>
              </a:rPr>
              <a:t>non-procedural</a:t>
            </a:r>
            <a:r>
              <a:rPr lang="en-US" altLang="zh-CN" sz="2000" dirty="0">
                <a:latin typeface="Comic Sans MS" panose="030F0702030302020204" pitchFamily="66" charset="0"/>
              </a:rPr>
              <a:t> language</a:t>
            </a:r>
            <a:endParaRPr lang="en-US" altLang="zh-CN" sz="20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E.g., find all instructors in the department of History</a:t>
            </a:r>
            <a:br>
              <a:rPr lang="en-US" altLang="zh-CN" sz="1600" dirty="0">
                <a:latin typeface="Comic Sans MS" panose="030F0702030302020204" pitchFamily="66" charset="0"/>
              </a:rPr>
            </a:br>
            <a:r>
              <a:rPr lang="en-US" altLang="zh-CN" sz="1600" dirty="0">
                <a:latin typeface="Comic Sans MS" panose="030F0702030302020204" pitchFamily="66" charset="0"/>
              </a:rPr>
              <a:t>	</a:t>
            </a:r>
            <a:r>
              <a:rPr lang="en-US" altLang="zh-CN" sz="1600" b="1" dirty="0">
                <a:solidFill>
                  <a:srgbClr val="0000FF"/>
                </a:solidFill>
                <a:latin typeface="Comic Sans MS" panose="030F0702030302020204" pitchFamily="66" charset="0"/>
              </a:rPr>
              <a:t>select</a:t>
            </a:r>
            <a:r>
              <a:rPr lang="en-US" altLang="zh-CN" sz="1600" dirty="0">
                <a:solidFill>
                  <a:srgbClr val="0000FF"/>
                </a:solidFill>
                <a:latin typeface="Comic Sans MS" panose="030F0702030302020204" pitchFamily="66" charset="0"/>
              </a:rPr>
              <a:t>	instructor.name</a:t>
            </a:r>
            <a:br>
              <a:rPr lang="en-US" altLang="zh-CN" sz="1600" dirty="0">
                <a:solidFill>
                  <a:srgbClr val="0000FF"/>
                </a:solidFill>
                <a:latin typeface="Comic Sans MS" panose="030F0702030302020204" pitchFamily="66" charset="0"/>
              </a:rPr>
            </a:br>
            <a:r>
              <a:rPr lang="en-US" altLang="zh-CN" sz="1600" dirty="0">
                <a:solidFill>
                  <a:srgbClr val="0000FF"/>
                </a:solidFill>
                <a:latin typeface="Comic Sans MS" panose="030F0702030302020204" pitchFamily="66" charset="0"/>
              </a:rPr>
              <a:t>	</a:t>
            </a:r>
            <a:r>
              <a:rPr lang="en-US" altLang="zh-CN" sz="1600" b="1" dirty="0">
                <a:solidFill>
                  <a:srgbClr val="0000FF"/>
                </a:solidFill>
                <a:latin typeface="Comic Sans MS" panose="030F0702030302020204" pitchFamily="66" charset="0"/>
              </a:rPr>
              <a:t>from</a:t>
            </a:r>
            <a:r>
              <a:rPr lang="en-US" altLang="zh-CN" sz="1600" dirty="0">
                <a:solidFill>
                  <a:srgbClr val="0000FF"/>
                </a:solidFill>
                <a:latin typeface="Comic Sans MS" panose="030F0702030302020204" pitchFamily="66" charset="0"/>
              </a:rPr>
              <a:t>	instructor</a:t>
            </a:r>
            <a:br>
              <a:rPr lang="en-US" altLang="zh-CN" sz="1600" dirty="0">
                <a:solidFill>
                  <a:srgbClr val="0000FF"/>
                </a:solidFill>
                <a:latin typeface="Comic Sans MS" panose="030F0702030302020204" pitchFamily="66" charset="0"/>
              </a:rPr>
            </a:br>
            <a:r>
              <a:rPr lang="en-US" altLang="zh-CN" sz="1600" dirty="0">
                <a:solidFill>
                  <a:srgbClr val="0000FF"/>
                </a:solidFill>
                <a:latin typeface="Comic Sans MS" panose="030F0702030302020204" pitchFamily="66" charset="0"/>
              </a:rPr>
              <a:t>	</a:t>
            </a:r>
            <a:r>
              <a:rPr lang="en-US" altLang="zh-CN" sz="1600" b="1" dirty="0">
                <a:solidFill>
                  <a:srgbClr val="0000FF"/>
                </a:solidFill>
                <a:latin typeface="Comic Sans MS" panose="030F0702030302020204" pitchFamily="66" charset="0"/>
              </a:rPr>
              <a:t>where</a:t>
            </a:r>
            <a:r>
              <a:rPr lang="en-US" altLang="zh-CN" sz="1600" dirty="0">
                <a:solidFill>
                  <a:srgbClr val="0000FF"/>
                </a:solidFill>
                <a:latin typeface="Comic Sans MS" panose="030F0702030302020204" pitchFamily="66" charset="0"/>
              </a:rPr>
              <a:t>	</a:t>
            </a:r>
            <a:r>
              <a:rPr lang="en-US" altLang="zh-CN" sz="1600" dirty="0" err="1">
                <a:solidFill>
                  <a:srgbClr val="0000FF"/>
                </a:solidFill>
                <a:latin typeface="Comic Sans MS" panose="030F0702030302020204" pitchFamily="66" charset="0"/>
              </a:rPr>
              <a:t>instructor.dept_name</a:t>
            </a:r>
            <a:r>
              <a:rPr lang="en-US" altLang="zh-CN" sz="1600" dirty="0">
                <a:solidFill>
                  <a:srgbClr val="0000FF"/>
                </a:solidFill>
                <a:latin typeface="Comic Sans MS" panose="030F0702030302020204" pitchFamily="66" charset="0"/>
              </a:rPr>
              <a:t> = ‘History’</a:t>
            </a:r>
            <a:endParaRPr lang="en-US" altLang="zh-CN" sz="1600" dirty="0">
              <a:solidFill>
                <a:srgbClr val="0000FF"/>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E.g., find the IDs of all instructors from those departments with a budget larger than 95000</a:t>
            </a:r>
            <a:br>
              <a:rPr lang="en-US" altLang="zh-CN" sz="1600" dirty="0">
                <a:latin typeface="Comic Sans MS" panose="030F0702030302020204" pitchFamily="66" charset="0"/>
              </a:rPr>
            </a:br>
            <a:r>
              <a:rPr lang="en-US" altLang="zh-CN" sz="1600" dirty="0">
                <a:latin typeface="Comic Sans MS" panose="030F0702030302020204" pitchFamily="66" charset="0"/>
              </a:rPr>
              <a:t>	</a:t>
            </a:r>
            <a:r>
              <a:rPr lang="en-US" altLang="zh-CN" sz="1600" b="1" dirty="0">
                <a:solidFill>
                  <a:srgbClr val="0000FF"/>
                </a:solidFill>
                <a:latin typeface="Comic Sans MS" panose="030F0702030302020204" pitchFamily="66" charset="0"/>
              </a:rPr>
              <a:t>select</a:t>
            </a:r>
            <a:r>
              <a:rPr lang="en-US" altLang="zh-CN" sz="1600" dirty="0">
                <a:solidFill>
                  <a:srgbClr val="0000FF"/>
                </a:solidFill>
                <a:latin typeface="Comic Sans MS" panose="030F0702030302020204" pitchFamily="66" charset="0"/>
              </a:rPr>
              <a:t>	instructor.ID</a:t>
            </a:r>
            <a:br>
              <a:rPr lang="en-US" altLang="zh-CN" sz="1600" dirty="0">
                <a:solidFill>
                  <a:srgbClr val="0000FF"/>
                </a:solidFill>
                <a:latin typeface="Comic Sans MS" panose="030F0702030302020204" pitchFamily="66" charset="0"/>
              </a:rPr>
            </a:br>
            <a:r>
              <a:rPr lang="en-US" altLang="zh-CN" sz="1600" dirty="0">
                <a:solidFill>
                  <a:srgbClr val="0000FF"/>
                </a:solidFill>
                <a:latin typeface="Comic Sans MS" panose="030F0702030302020204" pitchFamily="66" charset="0"/>
              </a:rPr>
              <a:t>	</a:t>
            </a:r>
            <a:r>
              <a:rPr lang="en-US" altLang="zh-CN" sz="1600" b="1" dirty="0">
                <a:solidFill>
                  <a:srgbClr val="0000FF"/>
                </a:solidFill>
                <a:latin typeface="Comic Sans MS" panose="030F0702030302020204" pitchFamily="66" charset="0"/>
              </a:rPr>
              <a:t>from</a:t>
            </a:r>
            <a:r>
              <a:rPr lang="en-US" altLang="zh-CN" sz="1600" dirty="0">
                <a:solidFill>
                  <a:srgbClr val="0000FF"/>
                </a:solidFill>
                <a:latin typeface="Comic Sans MS" panose="030F0702030302020204" pitchFamily="66" charset="0"/>
              </a:rPr>
              <a:t>        instructor, department</a:t>
            </a:r>
            <a:br>
              <a:rPr lang="en-US" altLang="zh-CN" sz="1600" dirty="0">
                <a:solidFill>
                  <a:srgbClr val="0000FF"/>
                </a:solidFill>
                <a:latin typeface="Comic Sans MS" panose="030F0702030302020204" pitchFamily="66" charset="0"/>
              </a:rPr>
            </a:br>
            <a:r>
              <a:rPr lang="en-US" altLang="zh-CN" sz="1600" dirty="0">
                <a:solidFill>
                  <a:srgbClr val="0000FF"/>
                </a:solidFill>
                <a:latin typeface="Comic Sans MS" panose="030F0702030302020204" pitchFamily="66" charset="0"/>
              </a:rPr>
              <a:t>	</a:t>
            </a:r>
            <a:r>
              <a:rPr lang="en-US" altLang="zh-CN" sz="1600" b="1" dirty="0">
                <a:solidFill>
                  <a:srgbClr val="0000FF"/>
                </a:solidFill>
                <a:latin typeface="Comic Sans MS" panose="030F0702030302020204" pitchFamily="66" charset="0"/>
              </a:rPr>
              <a:t>where </a:t>
            </a:r>
            <a:r>
              <a:rPr lang="en-US" altLang="zh-CN" sz="1600" dirty="0">
                <a:solidFill>
                  <a:srgbClr val="0000FF"/>
                </a:solidFill>
                <a:latin typeface="Comic Sans MS" panose="030F0702030302020204" pitchFamily="66" charset="0"/>
              </a:rPr>
              <a:t> 	</a:t>
            </a:r>
            <a:r>
              <a:rPr lang="en-US" altLang="zh-CN" sz="1600" dirty="0" err="1">
                <a:solidFill>
                  <a:srgbClr val="0000FF"/>
                </a:solidFill>
                <a:latin typeface="Comic Sans MS" panose="030F0702030302020204" pitchFamily="66" charset="0"/>
              </a:rPr>
              <a:t>instructor.dept_name</a:t>
            </a:r>
            <a:r>
              <a:rPr lang="en-US" altLang="zh-CN" sz="1600" dirty="0">
                <a:solidFill>
                  <a:srgbClr val="0000FF"/>
                </a:solidFill>
                <a:latin typeface="Comic Sans MS" panose="030F0702030302020204" pitchFamily="66" charset="0"/>
              </a:rPr>
              <a:t> = </a:t>
            </a:r>
            <a:r>
              <a:rPr lang="en-US" altLang="zh-CN" sz="1600" dirty="0" err="1">
                <a:solidFill>
                  <a:srgbClr val="0000FF"/>
                </a:solidFill>
                <a:latin typeface="Comic Sans MS" panose="030F0702030302020204" pitchFamily="66" charset="0"/>
              </a:rPr>
              <a:t>department.dept_name</a:t>
            </a:r>
            <a:r>
              <a:rPr lang="en-US" altLang="zh-CN" sz="1600" dirty="0">
                <a:solidFill>
                  <a:srgbClr val="0000FF"/>
                </a:solidFill>
                <a:latin typeface="Comic Sans MS" panose="030F0702030302020204" pitchFamily="66" charset="0"/>
              </a:rPr>
              <a:t> and</a:t>
            </a:r>
            <a:br>
              <a:rPr lang="en-US" altLang="zh-CN" sz="1600" dirty="0">
                <a:solidFill>
                  <a:srgbClr val="0000FF"/>
                </a:solidFill>
                <a:latin typeface="Comic Sans MS" panose="030F0702030302020204" pitchFamily="66" charset="0"/>
              </a:rPr>
            </a:br>
            <a:r>
              <a:rPr lang="en-US" altLang="zh-CN" sz="1600" dirty="0">
                <a:solidFill>
                  <a:srgbClr val="0000FF"/>
                </a:solidFill>
                <a:latin typeface="Comic Sans MS" panose="030F0702030302020204" pitchFamily="66" charset="0"/>
              </a:rPr>
              <a:t>		</a:t>
            </a:r>
            <a:r>
              <a:rPr lang="en-US" altLang="zh-CN" sz="1600" dirty="0" err="1">
                <a:solidFill>
                  <a:srgbClr val="0000FF"/>
                </a:solidFill>
                <a:latin typeface="Comic Sans MS" panose="030F0702030302020204" pitchFamily="66" charset="0"/>
              </a:rPr>
              <a:t>department.budget</a:t>
            </a:r>
            <a:r>
              <a:rPr lang="en-US" altLang="zh-CN" sz="1600" dirty="0">
                <a:solidFill>
                  <a:srgbClr val="0000FF"/>
                </a:solidFill>
                <a:latin typeface="Comic Sans MS" panose="030F0702030302020204" pitchFamily="66" charset="0"/>
              </a:rPr>
              <a:t> &gt; 95000</a:t>
            </a:r>
            <a:endParaRPr lang="en-US" altLang="zh-CN" sz="1600" dirty="0">
              <a:solidFill>
                <a:srgbClr val="0000FF"/>
              </a:solidFill>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Application programs generally access databases through one of</a:t>
            </a:r>
            <a:endParaRPr lang="en-US" altLang="zh-CN" sz="20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Language extensions to allow </a:t>
            </a:r>
            <a:r>
              <a:rPr lang="en-US" altLang="zh-CN" sz="1600" dirty="0">
                <a:solidFill>
                  <a:srgbClr val="0000FF"/>
                </a:solidFill>
                <a:latin typeface="Comic Sans MS" panose="030F0702030302020204" pitchFamily="66" charset="0"/>
              </a:rPr>
              <a:t>embedded SQL</a:t>
            </a:r>
            <a:endParaRPr lang="en-US" altLang="zh-CN" sz="1600" dirty="0">
              <a:solidFill>
                <a:srgbClr val="0000FF"/>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Application program </a:t>
            </a:r>
            <a:r>
              <a:rPr lang="en-US" altLang="zh-CN" sz="1600" dirty="0">
                <a:solidFill>
                  <a:srgbClr val="0000FF"/>
                </a:solidFill>
                <a:latin typeface="Comic Sans MS" panose="030F0702030302020204" pitchFamily="66" charset="0"/>
              </a:rPr>
              <a:t>interface</a:t>
            </a:r>
            <a:r>
              <a:rPr lang="en-US" altLang="zh-CN" sz="1600" dirty="0">
                <a:latin typeface="Comic Sans MS" panose="030F0702030302020204" pitchFamily="66" charset="0"/>
              </a:rPr>
              <a:t> (e.g., </a:t>
            </a:r>
            <a:r>
              <a:rPr lang="en-US" altLang="zh-CN" sz="1600" dirty="0">
                <a:solidFill>
                  <a:srgbClr val="0000FF"/>
                </a:solidFill>
                <a:latin typeface="Comic Sans MS" panose="030F0702030302020204" pitchFamily="66" charset="0"/>
              </a:rPr>
              <a:t>ODBC/JDBC</a:t>
            </a:r>
            <a:r>
              <a:rPr lang="en-US" altLang="zh-CN" sz="1600" dirty="0">
                <a:latin typeface="Comic Sans MS" panose="030F0702030302020204" pitchFamily="66" charset="0"/>
              </a:rPr>
              <a:t>) which allow SQL queries to be sent to a database</a:t>
            </a:r>
            <a:endParaRPr lang="en-US" altLang="zh-CN" sz="1600" dirty="0">
              <a:latin typeface="Comic Sans MS" panose="030F0702030302020204" pitchFamily="66" charset="0"/>
            </a:endParaRPr>
          </a:p>
          <a:p>
            <a:pPr lvl="1">
              <a:spcBef>
                <a:spcPts val="0"/>
              </a:spcBef>
              <a:spcAft>
                <a:spcPts val="0"/>
              </a:spcAft>
            </a:pPr>
            <a:endParaRPr lang="en-US" altLang="zh-CN" sz="1800" dirty="0">
              <a:latin typeface="Comic Sans MS" panose="030F0702030302020204" pitchFamily="66"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DB design </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Database Design</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782904"/>
            <a:ext cx="8856984" cy="3805070"/>
          </a:xfrm>
        </p:spPr>
        <p:txBody>
          <a:bodyPr/>
          <a:lstStyle/>
          <a:p>
            <a:pPr marL="0" indent="0">
              <a:spcBef>
                <a:spcPts val="600"/>
              </a:spcBef>
              <a:spcAft>
                <a:spcPts val="0"/>
              </a:spcAft>
              <a:buNone/>
            </a:pPr>
            <a:r>
              <a:rPr lang="en-US" altLang="zh-CN" sz="2000" b="1" dirty="0">
                <a:latin typeface="Comic Sans MS" panose="030F0702030302020204" pitchFamily="66" charset="0"/>
              </a:rPr>
              <a:t>The process of designing the structure of the database:</a:t>
            </a:r>
            <a:endParaRPr lang="en-US" altLang="zh-CN" sz="2000" b="1" dirty="0">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Conceptual design</a:t>
            </a:r>
            <a:r>
              <a:rPr lang="en-US" altLang="zh-CN" sz="2000" b="1" dirty="0">
                <a:solidFill>
                  <a:srgbClr val="C00000"/>
                </a:solidFill>
                <a:latin typeface="Comic Sans MS" panose="030F0702030302020204" pitchFamily="66" charset="0"/>
              </a:rPr>
              <a:t> </a:t>
            </a:r>
            <a:r>
              <a:rPr lang="en-US" altLang="zh-CN" sz="2000" dirty="0">
                <a:latin typeface="Comic Sans MS" panose="030F0702030302020204" pitchFamily="66" charset="0"/>
              </a:rPr>
              <a:t>–Decide what should be covered and their relations</a:t>
            </a:r>
            <a:endParaRPr lang="en-US" altLang="zh-CN" sz="2000" b="1" dirty="0">
              <a:solidFill>
                <a:srgbClr val="C00000"/>
              </a:solidFill>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Logical design </a:t>
            </a:r>
            <a:r>
              <a:rPr lang="en-US" altLang="zh-CN" sz="2000" dirty="0">
                <a:latin typeface="Comic Sans MS" panose="030F0702030302020204" pitchFamily="66" charset="0"/>
              </a:rPr>
              <a:t>–Decide the database schema, find a “</a:t>
            </a:r>
            <a:r>
              <a:rPr lang="en-US" altLang="zh-CN" sz="2000" b="1" dirty="0">
                <a:solidFill>
                  <a:srgbClr val="0000FF"/>
                </a:solidFill>
                <a:latin typeface="Comic Sans MS" panose="030F0702030302020204" pitchFamily="66" charset="0"/>
              </a:rPr>
              <a:t>good</a:t>
            </a:r>
            <a:r>
              <a:rPr lang="en-US" altLang="zh-CN" sz="2000" dirty="0">
                <a:latin typeface="Comic Sans MS" panose="030F0702030302020204" pitchFamily="66" charset="0"/>
              </a:rPr>
              <a:t>” collection of relation schemas.</a:t>
            </a:r>
            <a:endParaRPr lang="en-US" altLang="zh-CN" sz="2000" dirty="0">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Business decision </a:t>
            </a:r>
            <a:r>
              <a:rPr lang="en-US" altLang="zh-CN" sz="1600" dirty="0">
                <a:latin typeface="Comic Sans MS" panose="030F0702030302020204" pitchFamily="66" charset="0"/>
              </a:rPr>
              <a:t>– What attributes should we record in the database?</a:t>
            </a:r>
            <a:endParaRPr lang="en-US" altLang="zh-CN" sz="1600" dirty="0">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Computer science decision </a:t>
            </a:r>
            <a:r>
              <a:rPr lang="en-US" altLang="zh-CN" sz="1600" dirty="0">
                <a:latin typeface="Comic Sans MS" panose="030F0702030302020204" pitchFamily="66" charset="0"/>
              </a:rPr>
              <a:t>–  What relation schemas should we have and how should the attributes be distributed among the various relation schemas?</a:t>
            </a:r>
            <a:endParaRPr lang="en-US" altLang="zh-CN" sz="1600" dirty="0">
              <a:latin typeface="Comic Sans MS" panose="030F0702030302020204" pitchFamily="66" charset="0"/>
            </a:endParaRPr>
          </a:p>
          <a:p>
            <a:pPr lvl="2">
              <a:spcBef>
                <a:spcPts val="600"/>
              </a:spcBef>
              <a:spcAft>
                <a:spcPts val="0"/>
              </a:spcAft>
            </a:pPr>
            <a:r>
              <a:rPr lang="en-US" altLang="zh-CN" sz="1600" dirty="0">
                <a:latin typeface="Comic Sans MS" panose="030F0702030302020204" pitchFamily="66" charset="0"/>
              </a:rPr>
              <a:t>use the </a:t>
            </a:r>
            <a:r>
              <a:rPr lang="en-US" altLang="zh-CN" sz="1600" b="1" dirty="0">
                <a:solidFill>
                  <a:srgbClr val="0000FF"/>
                </a:solidFill>
                <a:latin typeface="Comic Sans MS" panose="030F0702030302020204" pitchFamily="66" charset="0"/>
              </a:rPr>
              <a:t>entity-relationship model</a:t>
            </a:r>
            <a:endParaRPr lang="en-US" altLang="zh-CN" sz="1600" b="1" dirty="0">
              <a:solidFill>
                <a:srgbClr val="0000FF"/>
              </a:solidFill>
              <a:latin typeface="Comic Sans MS" panose="030F0702030302020204" pitchFamily="66" charset="0"/>
            </a:endParaRPr>
          </a:p>
          <a:p>
            <a:pPr lvl="2">
              <a:spcBef>
                <a:spcPts val="600"/>
              </a:spcBef>
              <a:spcAft>
                <a:spcPts val="0"/>
              </a:spcAft>
            </a:pPr>
            <a:r>
              <a:rPr lang="en-US" altLang="zh-CN" sz="1600" dirty="0">
                <a:latin typeface="Comic Sans MS" panose="030F0702030302020204" pitchFamily="66" charset="0"/>
              </a:rPr>
              <a:t>employ a set of algorithms (collectively known as </a:t>
            </a:r>
            <a:r>
              <a:rPr lang="en-US" altLang="zh-CN" sz="1600" b="1" dirty="0">
                <a:solidFill>
                  <a:srgbClr val="0000FF"/>
                </a:solidFill>
                <a:latin typeface="Comic Sans MS" panose="030F0702030302020204" pitchFamily="66" charset="0"/>
              </a:rPr>
              <a:t>normalization</a:t>
            </a:r>
            <a:r>
              <a:rPr lang="en-US" altLang="zh-CN" sz="1600" dirty="0">
                <a:latin typeface="Comic Sans MS" panose="030F0702030302020204" pitchFamily="66" charset="0"/>
              </a:rPr>
              <a:t>) that takes as input the set of all attributes and generates a set of tables</a:t>
            </a:r>
            <a:endParaRPr lang="en-US" altLang="zh-CN" sz="1600" dirty="0">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Physical design </a:t>
            </a:r>
            <a:r>
              <a:rPr lang="en-US" altLang="zh-CN" sz="2000" dirty="0">
                <a:latin typeface="Comic Sans MS" panose="030F0702030302020204" pitchFamily="66" charset="0"/>
              </a:rPr>
              <a:t>– Decide the physical layout of the database </a:t>
            </a:r>
            <a:endParaRPr lang="en-US" altLang="zh-CN" sz="1000" dirty="0">
              <a:latin typeface="Comic Sans MS" panose="030F0702030302020204" pitchFamily="66"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Entity-Relationship Model</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69215"/>
            <a:ext cx="8784976" cy="3805070"/>
          </a:xfrm>
        </p:spPr>
        <p:txBody>
          <a:bodyPr/>
          <a:lstStyle/>
          <a:p>
            <a:pPr>
              <a:spcBef>
                <a:spcPts val="600"/>
              </a:spcBef>
              <a:spcAft>
                <a:spcPts val="0"/>
              </a:spcAft>
            </a:pPr>
            <a:r>
              <a:rPr lang="en-US" altLang="zh-CN" sz="2000" b="1" dirty="0">
                <a:latin typeface="Comic Sans MS" panose="030F0702030302020204" pitchFamily="66" charset="0"/>
              </a:rPr>
              <a:t>Model an enterprise as a collection of </a:t>
            </a:r>
            <a:r>
              <a:rPr lang="en-US" altLang="zh-CN" sz="2000" b="1" dirty="0">
                <a:solidFill>
                  <a:srgbClr val="FF0000"/>
                </a:solidFill>
                <a:latin typeface="Comic Sans MS" panose="030F0702030302020204" pitchFamily="66" charset="0"/>
              </a:rPr>
              <a:t>entities</a:t>
            </a:r>
            <a:r>
              <a:rPr lang="en-US" altLang="zh-CN" sz="2000" b="1" dirty="0">
                <a:latin typeface="Comic Sans MS" panose="030F0702030302020204" pitchFamily="66" charset="0"/>
              </a:rPr>
              <a:t> and </a:t>
            </a:r>
            <a:r>
              <a:rPr lang="en-US" altLang="zh-CN" sz="2000" b="1" dirty="0">
                <a:solidFill>
                  <a:srgbClr val="FF0000"/>
                </a:solidFill>
                <a:latin typeface="Comic Sans MS" panose="030F0702030302020204" pitchFamily="66" charset="0"/>
              </a:rPr>
              <a:t>relationships</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Entity</a:t>
            </a:r>
            <a:r>
              <a:rPr lang="en-US" altLang="zh-CN" sz="1800" dirty="0">
                <a:latin typeface="Comic Sans MS" panose="030F0702030302020204" pitchFamily="66" charset="0"/>
              </a:rPr>
              <a:t>: a “thing” or “object” in the enterprise that is distinguishable from other objects</a:t>
            </a:r>
            <a:endParaRPr lang="en-US" altLang="zh-CN" sz="1800" dirty="0">
              <a:latin typeface="Comic Sans MS" panose="030F0702030302020204" pitchFamily="66" charset="0"/>
            </a:endParaRPr>
          </a:p>
          <a:p>
            <a:pPr lvl="2">
              <a:spcBef>
                <a:spcPts val="600"/>
              </a:spcBef>
              <a:spcAft>
                <a:spcPts val="0"/>
              </a:spcAft>
            </a:pPr>
            <a:r>
              <a:rPr lang="en-US" altLang="zh-CN" sz="1600" dirty="0">
                <a:latin typeface="Comic Sans MS" panose="030F0702030302020204" pitchFamily="66" charset="0"/>
              </a:rPr>
              <a:t>Described by a set of attributes</a:t>
            </a:r>
            <a:endParaRPr lang="en-US" altLang="zh-CN" sz="1600" dirty="0">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Relationship</a:t>
            </a:r>
            <a:r>
              <a:rPr lang="en-US" altLang="zh-CN" sz="1800" dirty="0">
                <a:latin typeface="Comic Sans MS" panose="030F0702030302020204" pitchFamily="66" charset="0"/>
              </a:rPr>
              <a:t> (diamond): an association among several entities</a:t>
            </a:r>
            <a:endParaRPr lang="en-US" altLang="zh-CN" sz="1800" dirty="0">
              <a:latin typeface="Comic Sans MS" panose="030F0702030302020204" pitchFamily="66" charset="0"/>
            </a:endParaRPr>
          </a:p>
          <a:p>
            <a:pPr>
              <a:spcBef>
                <a:spcPts val="600"/>
              </a:spcBef>
              <a:spcAft>
                <a:spcPts val="0"/>
              </a:spcAft>
            </a:pPr>
            <a:endParaRPr lang="en-US" altLang="zh-CN" sz="1000" dirty="0">
              <a:latin typeface="Comic Sans MS" panose="030F0702030302020204" pitchFamily="66" charset="0"/>
            </a:endParaRPr>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2499742"/>
            <a:ext cx="5449316" cy="1587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20538"/>
            <a:ext cx="9144000" cy="581025"/>
          </a:xfrm>
        </p:spPr>
        <p:txBody>
          <a:bodyPr/>
          <a:lstStyle/>
          <a:p>
            <a:pPr algn="ctr"/>
            <a:r>
              <a:rPr lang="en-US" altLang="zh-CN">
                <a:effectLst/>
                <a:latin typeface="Comic Sans MS" panose="030F0702030302020204" pitchFamily="66" charset="0"/>
                <a:ea typeface="宋体" panose="02010600030101010101" pitchFamily="2" charset="-122"/>
              </a:rPr>
              <a:t>The Entity-Relationship Model</a:t>
            </a:r>
            <a:endParaRPr lang="en-US" altLang="zh-CN">
              <a:effectLst/>
              <a:latin typeface="Comic Sans MS" panose="030F0702030302020204" pitchFamily="66" charset="0"/>
              <a:ea typeface="宋体" panose="02010600030101010101" pitchFamily="2" charset="-122"/>
            </a:endParaRPr>
          </a:p>
        </p:txBody>
      </p:sp>
      <p:sp>
        <p:nvSpPr>
          <p:cNvPr id="33798" name="Rectangle 3"/>
          <p:cNvSpPr>
            <a:spLocks noGrp="1" noChangeArrowheads="1"/>
          </p:cNvSpPr>
          <p:nvPr>
            <p:ph idx="1"/>
          </p:nvPr>
        </p:nvSpPr>
        <p:spPr>
          <a:xfrm>
            <a:off x="107504" y="699543"/>
            <a:ext cx="8822184" cy="1080120"/>
          </a:xfrm>
        </p:spPr>
        <p:txBody>
          <a:bodyPr/>
          <a:lstStyle/>
          <a:p>
            <a:pPr>
              <a:defRPr/>
            </a:pPr>
            <a:r>
              <a:rPr lang="en-US" altLang="zh-CN" sz="2200" b="1" dirty="0">
                <a:latin typeface="Comic Sans MS" panose="030F0702030302020204" pitchFamily="66" charset="0"/>
                <a:ea typeface="宋体" panose="02010600030101010101" pitchFamily="2" charset="-122"/>
              </a:rPr>
              <a:t>Represented diagrammatically by an </a:t>
            </a:r>
            <a:r>
              <a:rPr lang="en-US" altLang="zh-CN" sz="2200" b="1" i="1" dirty="0">
                <a:solidFill>
                  <a:srgbClr val="FF0000"/>
                </a:solidFill>
                <a:latin typeface="Comic Sans MS" panose="030F0702030302020204" pitchFamily="66" charset="0"/>
                <a:ea typeface="宋体" panose="02010600030101010101" pitchFamily="2" charset="-122"/>
              </a:rPr>
              <a:t>entity-relationship diagram</a:t>
            </a:r>
            <a:r>
              <a:rPr lang="en-US" altLang="zh-CN" sz="2200" b="1" i="1" dirty="0">
                <a:latin typeface="Comic Sans MS" panose="030F0702030302020204" pitchFamily="66" charset="0"/>
                <a:ea typeface="宋体" panose="02010600030101010101" pitchFamily="2" charset="-122"/>
              </a:rPr>
              <a:t>:</a:t>
            </a:r>
            <a:endParaRPr lang="en-US" altLang="zh-CN" sz="2200" b="1" dirty="0">
              <a:latin typeface="Comic Sans MS" panose="030F0702030302020204" pitchFamily="66" charset="0"/>
              <a:ea typeface="宋体" panose="02010600030101010101" pitchFamily="2" charset="-122"/>
            </a:endParaRPr>
          </a:p>
        </p:txBody>
      </p:sp>
      <p:pic>
        <p:nvPicPr>
          <p:cNvPr id="34820" name="Picture 4"/>
          <p:cNvPicPr>
            <a:picLocks noChangeAspect="1" noChangeArrowheads="1"/>
          </p:cNvPicPr>
          <p:nvPr/>
        </p:nvPicPr>
        <p:blipFill>
          <a:blip r:embed="rId1" cstate="print"/>
          <a:srcRect l="389" t="31169" r="389" b="31688"/>
          <a:stretch>
            <a:fillRect/>
          </a:stretch>
        </p:blipFill>
        <p:spPr bwMode="auto">
          <a:xfrm>
            <a:off x="539552" y="1851670"/>
            <a:ext cx="8208912" cy="2376264"/>
          </a:xfrm>
          <a:prstGeom prst="rect">
            <a:avLst/>
          </a:prstGeom>
          <a:noFill/>
          <a:ln w="38100" cmpd="dbl">
            <a:solidFill>
              <a:schemeClr val="tx2"/>
            </a:solidFill>
            <a:miter lim="800000"/>
            <a:headEnd/>
            <a:tailEnd/>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7"/>
          <p:cNvSpPr>
            <a:spLocks noGrp="1" noChangeArrowheads="1"/>
          </p:cNvSpPr>
          <p:nvPr>
            <p:ph type="title"/>
          </p:nvPr>
        </p:nvSpPr>
        <p:spPr/>
        <p:txBody>
          <a:bodyPr/>
          <a:lstStyle/>
          <a:p>
            <a:pPr algn="ctr"/>
            <a:r>
              <a:rPr lang="en-US" altLang="zh-CN">
                <a:effectLst/>
                <a:latin typeface="Comic Sans MS" panose="030F0702030302020204" pitchFamily="66" charset="0"/>
                <a:ea typeface="宋体" panose="02010600030101010101" pitchFamily="2" charset="-122"/>
              </a:rPr>
              <a:t>Relational Model</a:t>
            </a:r>
            <a:endParaRPr lang="en-US" altLang="zh-CN">
              <a:effectLst/>
              <a:latin typeface="Comic Sans MS" panose="030F0702030302020204" pitchFamily="66" charset="0"/>
              <a:ea typeface="宋体" panose="02010600030101010101" pitchFamily="2" charset="-122"/>
            </a:endParaRPr>
          </a:p>
        </p:txBody>
      </p:sp>
      <p:sp>
        <p:nvSpPr>
          <p:cNvPr id="29699" name="Rectangle 2"/>
          <p:cNvSpPr>
            <a:spLocks noChangeArrowheads="1"/>
          </p:cNvSpPr>
          <p:nvPr/>
        </p:nvSpPr>
        <p:spPr bwMode="auto">
          <a:xfrm>
            <a:off x="571500" y="843558"/>
            <a:ext cx="7848600" cy="508397"/>
          </a:xfrm>
          <a:prstGeom prst="rect">
            <a:avLst/>
          </a:prstGeom>
          <a:noFill/>
          <a:ln w="9525">
            <a:noFill/>
            <a:miter lim="800000"/>
          </a:ln>
        </p:spPr>
        <p:txBody>
          <a:bodyPr/>
          <a:lstStyle/>
          <a:p>
            <a:pPr marL="342900" indent="-342900">
              <a:spcBef>
                <a:spcPct val="35000"/>
              </a:spcBef>
              <a:buClr>
                <a:srgbClr val="FF0000"/>
              </a:buClr>
              <a:buSzPct val="80000"/>
              <a:buFont typeface="Wingdings" panose="05000000000000000000" pitchFamily="2" charset="2"/>
              <a:buChar char="p"/>
            </a:pPr>
            <a:r>
              <a:rPr kumimoji="1" lang="en-US" altLang="zh-CN" sz="2000" b="1" i="0">
                <a:latin typeface="Comic Sans MS" panose="030F0702030302020204" pitchFamily="66" charset="0"/>
              </a:rPr>
              <a:t>Example of tabular data in the relational model</a:t>
            </a:r>
            <a:endParaRPr kumimoji="1" lang="en-US" altLang="zh-CN" sz="2000" b="1" i="0">
              <a:latin typeface="Comic Sans MS" panose="030F0702030302020204" pitchFamily="66" charset="0"/>
            </a:endParaRPr>
          </a:p>
        </p:txBody>
      </p:sp>
      <p:grpSp>
        <p:nvGrpSpPr>
          <p:cNvPr id="29700" name="Group 3"/>
          <p:cNvGrpSpPr/>
          <p:nvPr/>
        </p:nvGrpSpPr>
        <p:grpSpPr bwMode="auto">
          <a:xfrm>
            <a:off x="895351" y="1894286"/>
            <a:ext cx="7615238" cy="2739956"/>
            <a:chOff x="564" y="1591"/>
            <a:chExt cx="4797" cy="2252"/>
          </a:xfrm>
        </p:grpSpPr>
        <p:sp>
          <p:nvSpPr>
            <p:cNvPr id="29712" name="Rectangle 4"/>
            <p:cNvSpPr>
              <a:spLocks noChangeArrowheads="1"/>
            </p:cNvSpPr>
            <p:nvPr/>
          </p:nvSpPr>
          <p:spPr bwMode="auto">
            <a:xfrm>
              <a:off x="569" y="1591"/>
              <a:ext cx="4734" cy="350"/>
            </a:xfrm>
            <a:prstGeom prst="rect">
              <a:avLst/>
            </a:prstGeom>
            <a:noFill/>
            <a:ln w="9525">
              <a:solidFill>
                <a:srgbClr val="FF0000"/>
              </a:solidFill>
              <a:miter lim="800000"/>
            </a:ln>
          </p:spPr>
          <p:txBody>
            <a:bodyPr wrap="none" anchor="ctr"/>
            <a:lstStyle/>
            <a:p>
              <a:pPr algn="ctr"/>
              <a:endParaRPr lang="zh-CN" altLang="zh-CN" sz="1200" i="0">
                <a:latin typeface="Comic Sans MS" panose="030F0702030302020204" pitchFamily="66" charset="0"/>
              </a:endParaRPr>
            </a:p>
          </p:txBody>
        </p:sp>
        <p:sp>
          <p:nvSpPr>
            <p:cNvPr id="29713" name="Rectangle 5"/>
            <p:cNvSpPr>
              <a:spLocks noChangeArrowheads="1"/>
            </p:cNvSpPr>
            <p:nvPr/>
          </p:nvSpPr>
          <p:spPr bwMode="auto">
            <a:xfrm>
              <a:off x="564" y="1981"/>
              <a:ext cx="4734" cy="1856"/>
            </a:xfrm>
            <a:prstGeom prst="rect">
              <a:avLst/>
            </a:prstGeom>
            <a:noFill/>
            <a:ln w="9525">
              <a:solidFill>
                <a:srgbClr val="FF0000"/>
              </a:solidFill>
              <a:miter lim="800000"/>
            </a:ln>
          </p:spPr>
          <p:txBody>
            <a:bodyPr wrap="none" anchor="ctr"/>
            <a:lstStyle/>
            <a:p>
              <a:endParaRPr lang="zh-CN" altLang="en-US" sz="1200"/>
            </a:p>
          </p:txBody>
        </p:sp>
        <p:sp>
          <p:nvSpPr>
            <p:cNvPr id="29714" name="Text Box 6"/>
            <p:cNvSpPr txBox="1">
              <a:spLocks noChangeArrowheads="1"/>
            </p:cNvSpPr>
            <p:nvPr/>
          </p:nvSpPr>
          <p:spPr bwMode="auto">
            <a:xfrm>
              <a:off x="1474" y="1624"/>
              <a:ext cx="1042" cy="253"/>
            </a:xfrm>
            <a:prstGeom prst="rect">
              <a:avLst/>
            </a:prstGeom>
            <a:noFill/>
            <a:ln w="9525">
              <a:noFill/>
              <a:miter lim="800000"/>
            </a:ln>
          </p:spPr>
          <p:txBody>
            <a:bodyPr wrap="square">
              <a:spAutoFit/>
            </a:bodyPr>
            <a:lstStyle/>
            <a:p>
              <a:r>
                <a:rPr lang="en-US" altLang="zh-CN">
                  <a:latin typeface="Comic Sans MS" panose="030F0702030302020204" pitchFamily="66" charset="0"/>
                </a:rPr>
                <a:t>customer-name</a:t>
              </a:r>
              <a:endParaRPr lang="en-US" altLang="zh-CN">
                <a:latin typeface="Comic Sans MS" panose="030F0702030302020204" pitchFamily="66" charset="0"/>
              </a:endParaRPr>
            </a:p>
          </p:txBody>
        </p:sp>
        <p:sp>
          <p:nvSpPr>
            <p:cNvPr id="29715" name="Text Box 7"/>
            <p:cNvSpPr txBox="1">
              <a:spLocks noChangeArrowheads="1"/>
            </p:cNvSpPr>
            <p:nvPr/>
          </p:nvSpPr>
          <p:spPr bwMode="auto">
            <a:xfrm>
              <a:off x="576" y="1615"/>
              <a:ext cx="810" cy="253"/>
            </a:xfrm>
            <a:prstGeom prst="rect">
              <a:avLst/>
            </a:prstGeom>
            <a:noFill/>
            <a:ln w="9525">
              <a:noFill/>
              <a:miter lim="800000"/>
            </a:ln>
          </p:spPr>
          <p:txBody>
            <a:bodyPr>
              <a:spAutoFit/>
            </a:bodyPr>
            <a:lstStyle/>
            <a:p>
              <a:r>
                <a:rPr lang="en-US" altLang="zh-CN">
                  <a:latin typeface="Comic Sans MS" panose="030F0702030302020204" pitchFamily="66" charset="0"/>
                </a:rPr>
                <a:t>Customer-id</a:t>
              </a:r>
              <a:endParaRPr lang="en-US" altLang="zh-CN" i="0">
                <a:latin typeface="Comic Sans MS" panose="030F0702030302020204" pitchFamily="66" charset="0"/>
              </a:endParaRPr>
            </a:p>
          </p:txBody>
        </p:sp>
        <p:sp>
          <p:nvSpPr>
            <p:cNvPr id="29716" name="Text Box 8"/>
            <p:cNvSpPr txBox="1">
              <a:spLocks noChangeArrowheads="1"/>
            </p:cNvSpPr>
            <p:nvPr/>
          </p:nvSpPr>
          <p:spPr bwMode="auto">
            <a:xfrm>
              <a:off x="2556" y="1624"/>
              <a:ext cx="994" cy="253"/>
            </a:xfrm>
            <a:prstGeom prst="rect">
              <a:avLst/>
            </a:prstGeom>
            <a:noFill/>
            <a:ln w="9525">
              <a:noFill/>
              <a:miter lim="800000"/>
            </a:ln>
          </p:spPr>
          <p:txBody>
            <a:bodyPr wrap="none">
              <a:spAutoFit/>
            </a:bodyPr>
            <a:lstStyle/>
            <a:p>
              <a:r>
                <a:rPr lang="en-US" altLang="zh-CN">
                  <a:latin typeface="Comic Sans MS" panose="030F0702030302020204" pitchFamily="66" charset="0"/>
                </a:rPr>
                <a:t>customer-street</a:t>
              </a:r>
              <a:endParaRPr lang="en-US" altLang="zh-CN">
                <a:latin typeface="Comic Sans MS" panose="030F0702030302020204" pitchFamily="66" charset="0"/>
              </a:endParaRPr>
            </a:p>
          </p:txBody>
        </p:sp>
        <p:sp>
          <p:nvSpPr>
            <p:cNvPr id="29717" name="Text Box 9"/>
            <p:cNvSpPr txBox="1">
              <a:spLocks noChangeArrowheads="1"/>
            </p:cNvSpPr>
            <p:nvPr/>
          </p:nvSpPr>
          <p:spPr bwMode="auto">
            <a:xfrm>
              <a:off x="3515" y="1624"/>
              <a:ext cx="855" cy="253"/>
            </a:xfrm>
            <a:prstGeom prst="rect">
              <a:avLst/>
            </a:prstGeom>
            <a:noFill/>
            <a:ln w="9525">
              <a:noFill/>
              <a:miter lim="800000"/>
            </a:ln>
          </p:spPr>
          <p:txBody>
            <a:bodyPr wrap="none">
              <a:spAutoFit/>
            </a:bodyPr>
            <a:lstStyle/>
            <a:p>
              <a:r>
                <a:rPr lang="en-US" altLang="zh-CN">
                  <a:latin typeface="Comic Sans MS" panose="030F0702030302020204" pitchFamily="66" charset="0"/>
                </a:rPr>
                <a:t>customer-city</a:t>
              </a:r>
              <a:endParaRPr lang="en-US" altLang="zh-CN">
                <a:latin typeface="Comic Sans MS" panose="030F0702030302020204" pitchFamily="66" charset="0"/>
              </a:endParaRPr>
            </a:p>
          </p:txBody>
        </p:sp>
        <p:sp>
          <p:nvSpPr>
            <p:cNvPr id="29718" name="Text Box 10"/>
            <p:cNvSpPr txBox="1">
              <a:spLocks noChangeArrowheads="1"/>
            </p:cNvSpPr>
            <p:nvPr/>
          </p:nvSpPr>
          <p:spPr bwMode="auto">
            <a:xfrm>
              <a:off x="4403" y="1624"/>
              <a:ext cx="958" cy="253"/>
            </a:xfrm>
            <a:prstGeom prst="rect">
              <a:avLst/>
            </a:prstGeom>
            <a:noFill/>
            <a:ln w="9525">
              <a:noFill/>
              <a:miter lim="800000"/>
            </a:ln>
          </p:spPr>
          <p:txBody>
            <a:bodyPr wrap="none">
              <a:spAutoFit/>
            </a:bodyPr>
            <a:lstStyle/>
            <a:p>
              <a:r>
                <a:rPr lang="en-US" altLang="zh-CN">
                  <a:latin typeface="Comic Sans MS" panose="030F0702030302020204" pitchFamily="66" charset="0"/>
                </a:rPr>
                <a:t>account-number</a:t>
              </a:r>
              <a:endParaRPr lang="en-US" altLang="zh-CN">
                <a:latin typeface="Comic Sans MS" panose="030F0702030302020204" pitchFamily="66" charset="0"/>
              </a:endParaRPr>
            </a:p>
          </p:txBody>
        </p:sp>
        <p:sp>
          <p:nvSpPr>
            <p:cNvPr id="29719" name="Line 11"/>
            <p:cNvSpPr>
              <a:spLocks noChangeShapeType="1"/>
            </p:cNvSpPr>
            <p:nvPr/>
          </p:nvSpPr>
          <p:spPr bwMode="auto">
            <a:xfrm>
              <a:off x="1457" y="1598"/>
              <a:ext cx="0" cy="331"/>
            </a:xfrm>
            <a:prstGeom prst="line">
              <a:avLst/>
            </a:prstGeom>
            <a:noFill/>
            <a:ln w="9525">
              <a:solidFill>
                <a:srgbClr val="FF0000"/>
              </a:solidFill>
              <a:round/>
            </a:ln>
          </p:spPr>
          <p:txBody>
            <a:bodyPr wrap="none" anchor="ctr"/>
            <a:lstStyle/>
            <a:p>
              <a:endParaRPr lang="zh-CN" altLang="en-US" sz="1200"/>
            </a:p>
          </p:txBody>
        </p:sp>
        <p:sp>
          <p:nvSpPr>
            <p:cNvPr id="29720" name="Line 12"/>
            <p:cNvSpPr>
              <a:spLocks noChangeShapeType="1"/>
            </p:cNvSpPr>
            <p:nvPr/>
          </p:nvSpPr>
          <p:spPr bwMode="auto">
            <a:xfrm>
              <a:off x="2527" y="1597"/>
              <a:ext cx="0" cy="343"/>
            </a:xfrm>
            <a:prstGeom prst="line">
              <a:avLst/>
            </a:prstGeom>
            <a:noFill/>
            <a:ln w="9525">
              <a:solidFill>
                <a:srgbClr val="FF0000"/>
              </a:solidFill>
              <a:round/>
            </a:ln>
          </p:spPr>
          <p:txBody>
            <a:bodyPr wrap="none" anchor="ctr"/>
            <a:lstStyle/>
            <a:p>
              <a:endParaRPr lang="zh-CN" altLang="en-US" sz="1200"/>
            </a:p>
          </p:txBody>
        </p:sp>
        <p:sp>
          <p:nvSpPr>
            <p:cNvPr id="29721" name="Line 13"/>
            <p:cNvSpPr>
              <a:spLocks noChangeShapeType="1"/>
            </p:cNvSpPr>
            <p:nvPr/>
          </p:nvSpPr>
          <p:spPr bwMode="auto">
            <a:xfrm>
              <a:off x="4364" y="1596"/>
              <a:ext cx="0" cy="338"/>
            </a:xfrm>
            <a:prstGeom prst="line">
              <a:avLst/>
            </a:prstGeom>
            <a:noFill/>
            <a:ln w="9525">
              <a:solidFill>
                <a:srgbClr val="FF0000"/>
              </a:solidFill>
              <a:round/>
            </a:ln>
          </p:spPr>
          <p:txBody>
            <a:bodyPr wrap="none" anchor="ctr"/>
            <a:lstStyle/>
            <a:p>
              <a:endParaRPr lang="zh-CN" altLang="en-US" sz="1200"/>
            </a:p>
          </p:txBody>
        </p:sp>
        <p:sp>
          <p:nvSpPr>
            <p:cNvPr id="29722" name="Text Box 14"/>
            <p:cNvSpPr txBox="1">
              <a:spLocks noChangeArrowheads="1"/>
            </p:cNvSpPr>
            <p:nvPr/>
          </p:nvSpPr>
          <p:spPr bwMode="auto">
            <a:xfrm>
              <a:off x="1699" y="2115"/>
              <a:ext cx="486" cy="1722"/>
            </a:xfrm>
            <a:prstGeom prst="rect">
              <a:avLst/>
            </a:prstGeom>
            <a:noFill/>
            <a:ln w="9525">
              <a:noFill/>
              <a:miter lim="800000"/>
            </a:ln>
          </p:spPr>
          <p:txBody>
            <a:bodyPr wrap="none">
              <a:spAutoFit/>
            </a:bodyPr>
            <a:lstStyle/>
            <a:p>
              <a:r>
                <a:rPr lang="en-US" altLang="zh-CN" sz="1200" i="0">
                  <a:latin typeface="Comic Sans MS" panose="030F0702030302020204" pitchFamily="66" charset="0"/>
                </a:rPr>
                <a:t>Johnson</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Smith</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Johnson</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Jones</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Smith</a:t>
              </a:r>
              <a:endParaRPr lang="en-US" altLang="zh-CN" sz="1200" i="0">
                <a:latin typeface="Comic Sans MS" panose="030F0702030302020204" pitchFamily="66" charset="0"/>
              </a:endParaRPr>
            </a:p>
          </p:txBody>
        </p:sp>
        <p:sp>
          <p:nvSpPr>
            <p:cNvPr id="29723" name="Line 15"/>
            <p:cNvSpPr>
              <a:spLocks noChangeShapeType="1"/>
            </p:cNvSpPr>
            <p:nvPr/>
          </p:nvSpPr>
          <p:spPr bwMode="auto">
            <a:xfrm>
              <a:off x="1460" y="1984"/>
              <a:ext cx="0" cy="1574"/>
            </a:xfrm>
            <a:prstGeom prst="line">
              <a:avLst/>
            </a:prstGeom>
            <a:noFill/>
            <a:ln w="9525">
              <a:solidFill>
                <a:srgbClr val="FF0000"/>
              </a:solidFill>
              <a:round/>
            </a:ln>
          </p:spPr>
          <p:txBody>
            <a:bodyPr wrap="none" anchor="ctr"/>
            <a:lstStyle/>
            <a:p>
              <a:endParaRPr lang="zh-CN" altLang="en-US" sz="1200"/>
            </a:p>
          </p:txBody>
        </p:sp>
        <p:sp>
          <p:nvSpPr>
            <p:cNvPr id="29724" name="Line 16"/>
            <p:cNvSpPr>
              <a:spLocks noChangeShapeType="1"/>
            </p:cNvSpPr>
            <p:nvPr/>
          </p:nvSpPr>
          <p:spPr bwMode="auto">
            <a:xfrm>
              <a:off x="2516" y="1980"/>
              <a:ext cx="0" cy="1572"/>
            </a:xfrm>
            <a:prstGeom prst="line">
              <a:avLst/>
            </a:prstGeom>
            <a:noFill/>
            <a:ln w="9525">
              <a:solidFill>
                <a:srgbClr val="FF0000"/>
              </a:solidFill>
              <a:round/>
            </a:ln>
          </p:spPr>
          <p:txBody>
            <a:bodyPr wrap="none" anchor="ctr"/>
            <a:lstStyle/>
            <a:p>
              <a:endParaRPr lang="zh-CN" altLang="en-US" sz="1200"/>
            </a:p>
          </p:txBody>
        </p:sp>
        <p:sp>
          <p:nvSpPr>
            <p:cNvPr id="29725" name="Line 17"/>
            <p:cNvSpPr>
              <a:spLocks noChangeShapeType="1"/>
            </p:cNvSpPr>
            <p:nvPr/>
          </p:nvSpPr>
          <p:spPr bwMode="auto">
            <a:xfrm>
              <a:off x="3452" y="1990"/>
              <a:ext cx="0" cy="1563"/>
            </a:xfrm>
            <a:prstGeom prst="line">
              <a:avLst/>
            </a:prstGeom>
            <a:noFill/>
            <a:ln w="9525">
              <a:solidFill>
                <a:srgbClr val="FF0000"/>
              </a:solidFill>
              <a:round/>
            </a:ln>
          </p:spPr>
          <p:txBody>
            <a:bodyPr wrap="none" anchor="ctr"/>
            <a:lstStyle/>
            <a:p>
              <a:endParaRPr lang="zh-CN" altLang="en-US" sz="1200"/>
            </a:p>
          </p:txBody>
        </p:sp>
        <p:sp>
          <p:nvSpPr>
            <p:cNvPr id="29726" name="Line 18"/>
            <p:cNvSpPr>
              <a:spLocks noChangeShapeType="1"/>
            </p:cNvSpPr>
            <p:nvPr/>
          </p:nvSpPr>
          <p:spPr bwMode="auto">
            <a:xfrm>
              <a:off x="4368" y="1989"/>
              <a:ext cx="0" cy="1573"/>
            </a:xfrm>
            <a:prstGeom prst="line">
              <a:avLst/>
            </a:prstGeom>
            <a:noFill/>
            <a:ln w="9525">
              <a:solidFill>
                <a:srgbClr val="FF0000"/>
              </a:solidFill>
              <a:round/>
            </a:ln>
          </p:spPr>
          <p:txBody>
            <a:bodyPr wrap="none" anchor="ctr"/>
            <a:lstStyle/>
            <a:p>
              <a:endParaRPr lang="zh-CN" altLang="en-US" sz="1200"/>
            </a:p>
          </p:txBody>
        </p:sp>
        <p:sp>
          <p:nvSpPr>
            <p:cNvPr id="29727" name="Text Box 19"/>
            <p:cNvSpPr txBox="1">
              <a:spLocks noChangeArrowheads="1"/>
            </p:cNvSpPr>
            <p:nvPr/>
          </p:nvSpPr>
          <p:spPr bwMode="auto">
            <a:xfrm>
              <a:off x="621" y="2121"/>
              <a:ext cx="853" cy="1722"/>
            </a:xfrm>
            <a:prstGeom prst="rect">
              <a:avLst/>
            </a:prstGeom>
            <a:noFill/>
            <a:ln w="9525">
              <a:noFill/>
              <a:miter lim="800000"/>
            </a:ln>
          </p:spPr>
          <p:txBody>
            <a:bodyPr>
              <a:spAutoFit/>
            </a:bodyPr>
            <a:lstStyle/>
            <a:p>
              <a:r>
                <a:rPr lang="en-US" altLang="zh-CN" sz="1200" i="0">
                  <a:latin typeface="Comic Sans MS" panose="030F0702030302020204" pitchFamily="66" charset="0"/>
                </a:rPr>
                <a:t>192-83-7465</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019-28-3746</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192-83-7465</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321-12-3123</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019-28-3746</a:t>
              </a:r>
              <a:endParaRPr lang="en-US" altLang="zh-CN" sz="1200" i="0">
                <a:latin typeface="Comic Sans MS" panose="030F0702030302020204" pitchFamily="66" charset="0"/>
              </a:endParaRPr>
            </a:p>
          </p:txBody>
        </p:sp>
        <p:sp>
          <p:nvSpPr>
            <p:cNvPr id="29728" name="Text Box 20"/>
            <p:cNvSpPr txBox="1">
              <a:spLocks noChangeArrowheads="1"/>
            </p:cNvSpPr>
            <p:nvPr/>
          </p:nvSpPr>
          <p:spPr bwMode="auto">
            <a:xfrm>
              <a:off x="2754" y="2106"/>
              <a:ext cx="392" cy="1722"/>
            </a:xfrm>
            <a:prstGeom prst="rect">
              <a:avLst/>
            </a:prstGeom>
            <a:noFill/>
            <a:ln w="9525">
              <a:noFill/>
              <a:miter lim="800000"/>
            </a:ln>
          </p:spPr>
          <p:txBody>
            <a:bodyPr wrap="none">
              <a:spAutoFit/>
            </a:bodyPr>
            <a:lstStyle/>
            <a:p>
              <a:r>
                <a:rPr lang="en-US" altLang="zh-CN" sz="1200" i="0">
                  <a:latin typeface="Comic Sans MS" panose="030F0702030302020204" pitchFamily="66" charset="0"/>
                </a:rPr>
                <a:t>Alma</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North</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Alma</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Main</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North</a:t>
              </a:r>
              <a:endParaRPr lang="en-US" altLang="zh-CN" sz="1200" i="0">
                <a:latin typeface="Comic Sans MS" panose="030F0702030302020204" pitchFamily="66" charset="0"/>
              </a:endParaRPr>
            </a:p>
          </p:txBody>
        </p:sp>
        <p:sp>
          <p:nvSpPr>
            <p:cNvPr id="29729" name="Text Box 21"/>
            <p:cNvSpPr txBox="1">
              <a:spLocks noChangeArrowheads="1"/>
            </p:cNvSpPr>
            <p:nvPr/>
          </p:nvSpPr>
          <p:spPr bwMode="auto">
            <a:xfrm>
              <a:off x="3578" y="2110"/>
              <a:ext cx="515" cy="1722"/>
            </a:xfrm>
            <a:prstGeom prst="rect">
              <a:avLst/>
            </a:prstGeom>
            <a:noFill/>
            <a:ln w="9525">
              <a:noFill/>
              <a:miter lim="800000"/>
            </a:ln>
          </p:spPr>
          <p:txBody>
            <a:bodyPr wrap="none">
              <a:spAutoFit/>
            </a:bodyPr>
            <a:lstStyle/>
            <a:p>
              <a:r>
                <a:rPr lang="en-US" altLang="zh-CN" sz="1200" i="0">
                  <a:latin typeface="Comic Sans MS" panose="030F0702030302020204" pitchFamily="66" charset="0"/>
                </a:rPr>
                <a:t>Palo Alto</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Rye</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Palo Alto</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Harrison</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Rye</a:t>
              </a:r>
              <a:endParaRPr lang="en-US" altLang="zh-CN" sz="1200" i="0">
                <a:latin typeface="Comic Sans MS" panose="030F0702030302020204" pitchFamily="66" charset="0"/>
              </a:endParaRPr>
            </a:p>
          </p:txBody>
        </p:sp>
        <p:sp>
          <p:nvSpPr>
            <p:cNvPr id="29730" name="Text Box 22"/>
            <p:cNvSpPr txBox="1">
              <a:spLocks noChangeArrowheads="1"/>
            </p:cNvSpPr>
            <p:nvPr/>
          </p:nvSpPr>
          <p:spPr bwMode="auto">
            <a:xfrm>
              <a:off x="4574" y="2106"/>
              <a:ext cx="390" cy="1722"/>
            </a:xfrm>
            <a:prstGeom prst="rect">
              <a:avLst/>
            </a:prstGeom>
            <a:noFill/>
            <a:ln w="9525">
              <a:noFill/>
              <a:miter lim="800000"/>
            </a:ln>
          </p:spPr>
          <p:txBody>
            <a:bodyPr wrap="none">
              <a:spAutoFit/>
            </a:bodyPr>
            <a:lstStyle/>
            <a:p>
              <a:r>
                <a:rPr lang="en-US" altLang="zh-CN" sz="1200" i="0">
                  <a:latin typeface="Comic Sans MS" panose="030F0702030302020204" pitchFamily="66" charset="0"/>
                </a:rPr>
                <a:t>A-101</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A-215</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A-201</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A-217</a:t>
              </a:r>
              <a:endParaRPr lang="en-US" altLang="zh-CN" sz="1200" i="0">
                <a:latin typeface="Comic Sans MS" panose="030F0702030302020204" pitchFamily="66" charset="0"/>
              </a:endParaRPr>
            </a:p>
            <a:p>
              <a:endParaRPr lang="en-US" altLang="zh-CN" sz="1200" i="0">
                <a:latin typeface="Comic Sans MS" panose="030F0702030302020204" pitchFamily="66" charset="0"/>
              </a:endParaRPr>
            </a:p>
            <a:p>
              <a:r>
                <a:rPr lang="en-US" altLang="zh-CN" sz="1200" i="0">
                  <a:latin typeface="Comic Sans MS" panose="030F0702030302020204" pitchFamily="66" charset="0"/>
                </a:rPr>
                <a:t>A-201</a:t>
              </a:r>
              <a:endParaRPr lang="en-US" altLang="zh-CN" sz="1200" i="0">
                <a:latin typeface="Comic Sans MS" panose="030F0702030302020204" pitchFamily="66" charset="0"/>
              </a:endParaRPr>
            </a:p>
          </p:txBody>
        </p:sp>
        <p:sp>
          <p:nvSpPr>
            <p:cNvPr id="29731" name="Line 23"/>
            <p:cNvSpPr>
              <a:spLocks noChangeShapeType="1"/>
            </p:cNvSpPr>
            <p:nvPr/>
          </p:nvSpPr>
          <p:spPr bwMode="auto">
            <a:xfrm>
              <a:off x="3468" y="1591"/>
              <a:ext cx="0" cy="343"/>
            </a:xfrm>
            <a:prstGeom prst="line">
              <a:avLst/>
            </a:prstGeom>
            <a:noFill/>
            <a:ln w="9525">
              <a:solidFill>
                <a:srgbClr val="FF0000"/>
              </a:solidFill>
              <a:round/>
            </a:ln>
          </p:spPr>
          <p:txBody>
            <a:bodyPr wrap="none" anchor="ctr"/>
            <a:lstStyle/>
            <a:p>
              <a:endParaRPr lang="zh-CN" altLang="en-US" sz="1200"/>
            </a:p>
          </p:txBody>
        </p:sp>
      </p:grpSp>
      <p:sp>
        <p:nvSpPr>
          <p:cNvPr id="29701" name="Line 24"/>
          <p:cNvSpPr>
            <a:spLocks noChangeShapeType="1"/>
          </p:cNvSpPr>
          <p:nvPr/>
        </p:nvSpPr>
        <p:spPr bwMode="auto">
          <a:xfrm flipH="1">
            <a:off x="7154863" y="1398985"/>
            <a:ext cx="857250" cy="478631"/>
          </a:xfrm>
          <a:prstGeom prst="line">
            <a:avLst/>
          </a:prstGeom>
          <a:noFill/>
          <a:ln w="9525">
            <a:solidFill>
              <a:srgbClr val="FF0000"/>
            </a:solidFill>
            <a:round/>
            <a:tailEnd type="triangle" w="med" len="med"/>
          </a:ln>
        </p:spPr>
        <p:txBody>
          <a:bodyPr wrap="none"/>
          <a:lstStyle/>
          <a:p>
            <a:endParaRPr lang="zh-CN" altLang="en-US"/>
          </a:p>
        </p:txBody>
      </p:sp>
      <p:sp>
        <p:nvSpPr>
          <p:cNvPr id="29702" name="Text Box 25"/>
          <p:cNvSpPr txBox="1">
            <a:spLocks noChangeArrowheads="1"/>
          </p:cNvSpPr>
          <p:nvPr/>
        </p:nvSpPr>
        <p:spPr bwMode="auto">
          <a:xfrm>
            <a:off x="7556500" y="1184673"/>
            <a:ext cx="1225015" cy="338554"/>
          </a:xfrm>
          <a:prstGeom prst="rect">
            <a:avLst/>
          </a:prstGeom>
          <a:noFill/>
          <a:ln w="9525">
            <a:noFill/>
            <a:miter lim="800000"/>
          </a:ln>
        </p:spPr>
        <p:txBody>
          <a:bodyPr wrap="none">
            <a:spAutoFit/>
          </a:bodyPr>
          <a:lstStyle/>
          <a:p>
            <a:r>
              <a:rPr lang="en-US" altLang="zh-CN" sz="1600" b="1" i="0">
                <a:latin typeface="Comic Sans MS" panose="030F0702030302020204" pitchFamily="66" charset="0"/>
              </a:rPr>
              <a:t>Attributes</a:t>
            </a:r>
            <a:endParaRPr lang="en-US" altLang="zh-CN" sz="1600" b="1" i="0">
              <a:latin typeface="Comic Sans MS" panose="030F0702030302020204" pitchFamily="66" charset="0"/>
            </a:endParaRPr>
          </a:p>
        </p:txBody>
      </p:sp>
      <p:sp>
        <p:nvSpPr>
          <p:cNvPr id="29703" name="Line 26"/>
          <p:cNvSpPr>
            <a:spLocks noChangeShapeType="1"/>
          </p:cNvSpPr>
          <p:nvPr/>
        </p:nvSpPr>
        <p:spPr bwMode="auto">
          <a:xfrm flipH="1">
            <a:off x="6270626" y="1437085"/>
            <a:ext cx="1541463" cy="451247"/>
          </a:xfrm>
          <a:prstGeom prst="line">
            <a:avLst/>
          </a:prstGeom>
          <a:noFill/>
          <a:ln w="9525">
            <a:solidFill>
              <a:srgbClr val="FF0000"/>
            </a:solidFill>
            <a:round/>
            <a:tailEnd type="triangle" w="med" len="med"/>
          </a:ln>
        </p:spPr>
        <p:txBody>
          <a:bodyPr wrap="none"/>
          <a:lstStyle/>
          <a:p>
            <a:endParaRPr lang="zh-CN" altLang="en-US"/>
          </a:p>
        </p:txBody>
      </p:sp>
      <p:sp>
        <p:nvSpPr>
          <p:cNvPr id="31" name="Rounded Rectangle 9"/>
          <p:cNvSpPr>
            <a:spLocks noChangeArrowheads="1"/>
          </p:cNvSpPr>
          <p:nvPr/>
        </p:nvSpPr>
        <p:spPr bwMode="auto">
          <a:xfrm>
            <a:off x="958851" y="2561555"/>
            <a:ext cx="7451725" cy="226219"/>
          </a:xfrm>
          <a:prstGeom prst="roundRect">
            <a:avLst>
              <a:gd name="adj" fmla="val 16667"/>
            </a:avLst>
          </a:prstGeom>
          <a:noFill/>
          <a:ln w="28575" algn="ctr">
            <a:solidFill>
              <a:srgbClr val="0000FF"/>
            </a:solidFill>
            <a:round/>
          </a:ln>
        </p:spPr>
        <p:txBody>
          <a:bodyPr wrap="none"/>
          <a:lstStyle/>
          <a:p>
            <a:endParaRPr lang="zh-CN" altLang="en-US"/>
          </a:p>
        </p:txBody>
      </p:sp>
      <p:sp>
        <p:nvSpPr>
          <p:cNvPr id="32" name="Rounded Rectangle 9"/>
          <p:cNvSpPr>
            <a:spLocks noChangeArrowheads="1"/>
          </p:cNvSpPr>
          <p:nvPr/>
        </p:nvSpPr>
        <p:spPr bwMode="auto">
          <a:xfrm>
            <a:off x="971551" y="3425651"/>
            <a:ext cx="7451725" cy="226219"/>
          </a:xfrm>
          <a:prstGeom prst="roundRect">
            <a:avLst>
              <a:gd name="adj" fmla="val 16667"/>
            </a:avLst>
          </a:prstGeom>
          <a:noFill/>
          <a:ln w="28575" algn="ctr">
            <a:solidFill>
              <a:srgbClr val="0000FF"/>
            </a:solidFill>
            <a:round/>
          </a:ln>
        </p:spPr>
        <p:txBody>
          <a:bodyPr wrap="none"/>
          <a:lstStyle/>
          <a:p>
            <a:endParaRPr lang="zh-CN" altLang="en-US"/>
          </a:p>
        </p:txBody>
      </p:sp>
      <p:sp>
        <p:nvSpPr>
          <p:cNvPr id="33" name="Rounded Rectangle 9"/>
          <p:cNvSpPr>
            <a:spLocks noChangeArrowheads="1"/>
          </p:cNvSpPr>
          <p:nvPr/>
        </p:nvSpPr>
        <p:spPr bwMode="auto">
          <a:xfrm>
            <a:off x="938214" y="2956966"/>
            <a:ext cx="7450137" cy="226219"/>
          </a:xfrm>
          <a:prstGeom prst="roundRect">
            <a:avLst>
              <a:gd name="adj" fmla="val 16667"/>
            </a:avLst>
          </a:prstGeom>
          <a:noFill/>
          <a:ln w="28575" algn="ctr">
            <a:solidFill>
              <a:srgbClr val="FF0066"/>
            </a:solidFill>
            <a:round/>
          </a:ln>
        </p:spPr>
        <p:txBody>
          <a:bodyPr wrap="none"/>
          <a:lstStyle/>
          <a:p>
            <a:endParaRPr lang="zh-CN" altLang="en-US"/>
          </a:p>
        </p:txBody>
      </p:sp>
      <p:sp>
        <p:nvSpPr>
          <p:cNvPr id="34" name="Rounded Rectangle 9"/>
          <p:cNvSpPr>
            <a:spLocks noChangeArrowheads="1"/>
          </p:cNvSpPr>
          <p:nvPr/>
        </p:nvSpPr>
        <p:spPr bwMode="auto">
          <a:xfrm>
            <a:off x="938214" y="4289747"/>
            <a:ext cx="7450137" cy="226219"/>
          </a:xfrm>
          <a:prstGeom prst="roundRect">
            <a:avLst>
              <a:gd name="adj" fmla="val 16667"/>
            </a:avLst>
          </a:prstGeom>
          <a:noFill/>
          <a:ln w="28575" algn="ctr">
            <a:solidFill>
              <a:srgbClr val="FF0066"/>
            </a:solidFill>
            <a:round/>
          </a:ln>
        </p:spPr>
        <p:txBody>
          <a:bodyPr wrap="none"/>
          <a:lstStyle/>
          <a:p>
            <a:endParaRPr lang="zh-CN" altLang="en-US"/>
          </a:p>
        </p:txBody>
      </p:sp>
      <p:pic>
        <p:nvPicPr>
          <p:cNvPr id="32799" name="Picture 31"/>
          <p:cNvPicPr>
            <a:picLocks noChangeAspect="1" noChangeArrowheads="1"/>
          </p:cNvPicPr>
          <p:nvPr/>
        </p:nvPicPr>
        <p:blipFill>
          <a:blip r:embed="rId1" cstate="print"/>
          <a:srcRect/>
          <a:stretch>
            <a:fillRect/>
          </a:stretch>
        </p:blipFill>
        <p:spPr bwMode="auto">
          <a:xfrm>
            <a:off x="-36513" y="1884760"/>
            <a:ext cx="933451" cy="1378744"/>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799"/>
                                        </p:tgtEl>
                                        <p:attrNameLst>
                                          <p:attrName>style.visibility</p:attrName>
                                        </p:attrNameLst>
                                      </p:cBhvr>
                                      <p:to>
                                        <p:strVal val="visible"/>
                                      </p:to>
                                    </p:set>
                                    <p:animEffect transition="in" filter="fade">
                                      <p:cBhvr>
                                        <p:cTn id="29" dur="1000"/>
                                        <p:tgtEl>
                                          <p:spTgt spid="32799"/>
                                        </p:tgtEl>
                                      </p:cBhvr>
                                    </p:animEffect>
                                    <p:anim calcmode="lin" valueType="num">
                                      <p:cBhvr>
                                        <p:cTn id="30" dur="1000" fill="hold"/>
                                        <p:tgtEl>
                                          <p:spTgt spid="32799"/>
                                        </p:tgtEl>
                                        <p:attrNameLst>
                                          <p:attrName>ppt_x</p:attrName>
                                        </p:attrNameLst>
                                      </p:cBhvr>
                                      <p:tavLst>
                                        <p:tav tm="0">
                                          <p:val>
                                            <p:strVal val="#ppt_x"/>
                                          </p:val>
                                        </p:tav>
                                        <p:tav tm="100000">
                                          <p:val>
                                            <p:strVal val="#ppt_x"/>
                                          </p:val>
                                        </p:tav>
                                      </p:tavLst>
                                    </p:anim>
                                    <p:anim calcmode="lin" valueType="num">
                                      <p:cBhvr>
                                        <p:cTn id="31" dur="1000" fill="hold"/>
                                        <p:tgtEl>
                                          <p:spTgt spid="327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title"/>
          </p:nvPr>
        </p:nvSpPr>
        <p:spPr/>
        <p:txBody>
          <a:bodyPr/>
          <a:lstStyle/>
          <a:p>
            <a:pPr algn="ctr"/>
            <a:r>
              <a:rPr lang="en-US" altLang="zh-CN">
                <a:effectLst/>
                <a:latin typeface="Comic Sans MS" panose="030F0702030302020204" pitchFamily="66" charset="0"/>
                <a:ea typeface="宋体" panose="02010600030101010101" pitchFamily="2" charset="-122"/>
              </a:rPr>
              <a:t>A Sample Relational Database</a:t>
            </a:r>
            <a:endParaRPr lang="en-US" altLang="zh-CN">
              <a:effectLst/>
              <a:latin typeface="Comic Sans MS" panose="030F0702030302020204" pitchFamily="66" charset="0"/>
              <a:ea typeface="宋体" panose="02010600030101010101" pitchFamily="2" charset="-122"/>
            </a:endParaRPr>
          </a:p>
        </p:txBody>
      </p:sp>
      <p:pic>
        <p:nvPicPr>
          <p:cNvPr id="30723" name="Picture 2"/>
          <p:cNvPicPr>
            <a:picLocks noChangeAspect="1" noChangeArrowheads="1"/>
          </p:cNvPicPr>
          <p:nvPr/>
        </p:nvPicPr>
        <p:blipFill>
          <a:blip r:embed="rId1" cstate="print"/>
          <a:srcRect l="21951" t="1443" r="21820" b="69562"/>
          <a:stretch>
            <a:fillRect/>
          </a:stretch>
        </p:blipFill>
        <p:spPr bwMode="auto">
          <a:xfrm>
            <a:off x="1570038" y="1021557"/>
            <a:ext cx="5522912" cy="1603772"/>
          </a:xfrm>
          <a:prstGeom prst="rect">
            <a:avLst/>
          </a:prstGeom>
          <a:noFill/>
          <a:ln w="38100" cmpd="dbl">
            <a:noFill/>
            <a:miter lim="800000"/>
            <a:headEnd/>
            <a:tailEnd/>
          </a:ln>
        </p:spPr>
      </p:pic>
      <p:pic>
        <p:nvPicPr>
          <p:cNvPr id="30724" name="Picture 3"/>
          <p:cNvPicPr>
            <a:picLocks noChangeAspect="1" noChangeArrowheads="1"/>
          </p:cNvPicPr>
          <p:nvPr/>
        </p:nvPicPr>
        <p:blipFill>
          <a:blip r:embed="rId1" cstate="print"/>
          <a:srcRect l="35536" t="62476" r="35371" b="4857"/>
          <a:stretch>
            <a:fillRect/>
          </a:stretch>
        </p:blipFill>
        <p:spPr bwMode="auto">
          <a:xfrm>
            <a:off x="4987925" y="2763441"/>
            <a:ext cx="3113088" cy="1968103"/>
          </a:xfrm>
          <a:prstGeom prst="rect">
            <a:avLst/>
          </a:prstGeom>
          <a:noFill/>
          <a:ln w="38100" cmpd="dbl">
            <a:noFill/>
            <a:miter lim="800000"/>
            <a:headEnd/>
            <a:tailEnd/>
          </a:ln>
        </p:spPr>
      </p:pic>
      <p:pic>
        <p:nvPicPr>
          <p:cNvPr id="30725" name="Picture 4"/>
          <p:cNvPicPr>
            <a:picLocks noChangeAspect="1" noChangeArrowheads="1"/>
          </p:cNvPicPr>
          <p:nvPr/>
        </p:nvPicPr>
        <p:blipFill>
          <a:blip r:embed="rId1" cstate="print"/>
          <a:srcRect l="37898" t="30975" r="37045" b="39024"/>
          <a:stretch>
            <a:fillRect/>
          </a:stretch>
        </p:blipFill>
        <p:spPr bwMode="auto">
          <a:xfrm>
            <a:off x="1300163" y="2958703"/>
            <a:ext cx="2551112" cy="1719263"/>
          </a:xfrm>
          <a:prstGeom prst="rect">
            <a:avLst/>
          </a:prstGeom>
          <a:noFill/>
          <a:ln w="38100" cmpd="dbl">
            <a:noFill/>
            <a:miter lim="800000"/>
            <a:headEnd/>
            <a:tailEnd/>
          </a:ln>
        </p:spPr>
      </p:pic>
      <p:sp>
        <p:nvSpPr>
          <p:cNvPr id="9" name="Rounded Rectangle 8"/>
          <p:cNvSpPr/>
          <p:nvPr/>
        </p:nvSpPr>
        <p:spPr bwMode="auto">
          <a:xfrm>
            <a:off x="5148264" y="3375422"/>
            <a:ext cx="2357437" cy="214313"/>
          </a:xfrm>
          <a:prstGeom prst="roundRect">
            <a:avLst/>
          </a:prstGeom>
          <a:noFill/>
          <a:ln w="28575" cap="flat" cmpd="sng" algn="ctr">
            <a:solidFill>
              <a:srgbClr val="FF0000"/>
            </a:solidFill>
            <a:prstDash val="solid"/>
            <a:round/>
            <a:headEnd type="none" w="med" len="med"/>
            <a:tailEnd type="none" w="med" len="med"/>
          </a:ln>
          <a:effectLst/>
        </p:spPr>
        <p:txBody>
          <a:bodyPr wrap="none"/>
          <a:lstStyle/>
          <a:p>
            <a:pPr>
              <a:defRPr/>
            </a:pPr>
            <a:endParaRPr lang="zh-CN" altLang="en-US">
              <a:latin typeface="Helvetica" panose="020B0604020202020204" pitchFamily="34" charset="0"/>
            </a:endParaRPr>
          </a:p>
        </p:txBody>
      </p:sp>
      <p:sp>
        <p:nvSpPr>
          <p:cNvPr id="10" name="Rounded Rectangle 9"/>
          <p:cNvSpPr/>
          <p:nvPr/>
        </p:nvSpPr>
        <p:spPr bwMode="auto">
          <a:xfrm>
            <a:off x="1643063" y="1393031"/>
            <a:ext cx="5357812" cy="160735"/>
          </a:xfrm>
          <a:prstGeom prst="roundRect">
            <a:avLst/>
          </a:prstGeom>
          <a:noFill/>
          <a:ln w="28575" cap="flat" cmpd="sng" algn="ctr">
            <a:solidFill>
              <a:srgbClr val="FF0000"/>
            </a:solidFill>
            <a:prstDash val="solid"/>
            <a:round/>
            <a:headEnd type="none" w="med" len="med"/>
            <a:tailEnd type="none" w="med" len="med"/>
          </a:ln>
          <a:effectLst/>
        </p:spPr>
        <p:txBody>
          <a:bodyPr wrap="none"/>
          <a:lstStyle/>
          <a:p>
            <a:pPr>
              <a:defRPr/>
            </a:pPr>
            <a:endParaRPr lang="zh-CN" altLang="en-US">
              <a:latin typeface="Helvetica" panose="020B0604020202020204" pitchFamily="34" charset="0"/>
            </a:endParaRPr>
          </a:p>
        </p:txBody>
      </p:sp>
      <p:sp>
        <p:nvSpPr>
          <p:cNvPr id="11" name="Rounded Rectangle 10"/>
          <p:cNvSpPr/>
          <p:nvPr/>
        </p:nvSpPr>
        <p:spPr bwMode="auto">
          <a:xfrm>
            <a:off x="1643063" y="2196704"/>
            <a:ext cx="5357812" cy="160734"/>
          </a:xfrm>
          <a:prstGeom prst="roundRect">
            <a:avLst/>
          </a:prstGeom>
          <a:noFill/>
          <a:ln w="28575" cap="flat" cmpd="sng" algn="ctr">
            <a:solidFill>
              <a:srgbClr val="FF0000"/>
            </a:solidFill>
            <a:prstDash val="solid"/>
            <a:round/>
            <a:headEnd type="none" w="med" len="med"/>
            <a:tailEnd type="none" w="med" len="med"/>
          </a:ln>
          <a:effectLst/>
        </p:spPr>
        <p:txBody>
          <a:bodyPr wrap="none"/>
          <a:lstStyle/>
          <a:p>
            <a:pPr>
              <a:defRPr/>
            </a:pPr>
            <a:endParaRPr lang="zh-CN" altLang="en-US">
              <a:latin typeface="Helvetica" panose="020B0604020202020204" pitchFamily="34" charset="0"/>
            </a:endParaRPr>
          </a:p>
        </p:txBody>
      </p:sp>
      <p:sp>
        <p:nvSpPr>
          <p:cNvPr id="12" name="Rounded Rectangle 11"/>
          <p:cNvSpPr/>
          <p:nvPr/>
        </p:nvSpPr>
        <p:spPr bwMode="auto">
          <a:xfrm>
            <a:off x="5143500" y="4232672"/>
            <a:ext cx="2357438" cy="214313"/>
          </a:xfrm>
          <a:prstGeom prst="roundRect">
            <a:avLst/>
          </a:prstGeom>
          <a:noFill/>
          <a:ln w="28575" cap="flat" cmpd="sng" algn="ctr">
            <a:solidFill>
              <a:srgbClr val="FF0000"/>
            </a:solidFill>
            <a:prstDash val="solid"/>
            <a:round/>
            <a:headEnd type="none" w="med" len="med"/>
            <a:tailEnd type="none" w="med" len="med"/>
          </a:ln>
          <a:effectLst/>
        </p:spPr>
        <p:txBody>
          <a:bodyPr wrap="none"/>
          <a:lstStyle/>
          <a:p>
            <a:pPr>
              <a:defRPr/>
            </a:pPr>
            <a:endParaRPr lang="zh-CN" altLang="en-US">
              <a:latin typeface="Helvetica" panose="020B0604020202020204" pitchFamily="34" charset="0"/>
            </a:endParaRPr>
          </a:p>
        </p:txBody>
      </p:sp>
      <p:sp>
        <p:nvSpPr>
          <p:cNvPr id="13" name="Rounded Rectangle 8"/>
          <p:cNvSpPr>
            <a:spLocks noChangeArrowheads="1"/>
          </p:cNvSpPr>
          <p:nvPr/>
        </p:nvSpPr>
        <p:spPr bwMode="auto">
          <a:xfrm>
            <a:off x="5167314" y="3009900"/>
            <a:ext cx="2357437" cy="371475"/>
          </a:xfrm>
          <a:prstGeom prst="roundRect">
            <a:avLst>
              <a:gd name="adj" fmla="val 16667"/>
            </a:avLst>
          </a:prstGeom>
          <a:noFill/>
          <a:ln w="28575" algn="ctr">
            <a:solidFill>
              <a:srgbClr val="0000FF"/>
            </a:solidFill>
            <a:round/>
          </a:ln>
        </p:spPr>
        <p:txBody>
          <a:bodyPr wrap="none"/>
          <a:lstStyle/>
          <a:p>
            <a:endParaRPr lang="zh-CN" altLang="en-US"/>
          </a:p>
        </p:txBody>
      </p:sp>
      <p:pic>
        <p:nvPicPr>
          <p:cNvPr id="14" name="Picture 31"/>
          <p:cNvPicPr>
            <a:picLocks noChangeAspect="1" noChangeArrowheads="1"/>
          </p:cNvPicPr>
          <p:nvPr/>
        </p:nvPicPr>
        <p:blipFill>
          <a:blip r:embed="rId2" cstate="print"/>
          <a:srcRect/>
          <a:stretch>
            <a:fillRect/>
          </a:stretch>
        </p:blipFill>
        <p:spPr bwMode="auto">
          <a:xfrm>
            <a:off x="182563" y="1491854"/>
            <a:ext cx="933450" cy="1378744"/>
          </a:xfrm>
          <a:prstGeom prst="rect">
            <a:avLst/>
          </a:prstGeom>
          <a:noFill/>
          <a:ln w="9525">
            <a:noFill/>
            <a:miter lim="800000"/>
            <a:headEnd/>
            <a:tailEnd/>
          </a:ln>
        </p:spPr>
      </p:pic>
      <p:sp>
        <p:nvSpPr>
          <p:cNvPr id="16" name="Rounded Rectangle 11"/>
          <p:cNvSpPr>
            <a:spLocks noChangeArrowheads="1"/>
          </p:cNvSpPr>
          <p:nvPr/>
        </p:nvSpPr>
        <p:spPr bwMode="auto">
          <a:xfrm>
            <a:off x="5219700" y="3165872"/>
            <a:ext cx="2357438" cy="214313"/>
          </a:xfrm>
          <a:prstGeom prst="roundRect">
            <a:avLst>
              <a:gd name="adj" fmla="val 16667"/>
            </a:avLst>
          </a:prstGeom>
          <a:noFill/>
          <a:ln w="28575" algn="ctr">
            <a:solidFill>
              <a:srgbClr val="009900"/>
            </a:solidFill>
            <a:round/>
          </a:ln>
        </p:spPr>
        <p:txBody>
          <a:bodyPr wrap="none"/>
          <a:lstStyle/>
          <a:p>
            <a:endParaRPr lang="zh-CN" altLang="en-US"/>
          </a:p>
        </p:txBody>
      </p:sp>
      <p:sp>
        <p:nvSpPr>
          <p:cNvPr id="17" name="Rounded Rectangle 11"/>
          <p:cNvSpPr>
            <a:spLocks noChangeArrowheads="1"/>
          </p:cNvSpPr>
          <p:nvPr/>
        </p:nvSpPr>
        <p:spPr bwMode="auto">
          <a:xfrm>
            <a:off x="5219700" y="4248150"/>
            <a:ext cx="2357438" cy="214313"/>
          </a:xfrm>
          <a:prstGeom prst="roundRect">
            <a:avLst>
              <a:gd name="adj" fmla="val 16667"/>
            </a:avLst>
          </a:prstGeom>
          <a:noFill/>
          <a:ln w="28575" algn="ctr">
            <a:solidFill>
              <a:srgbClr val="009900"/>
            </a:solidFill>
            <a:round/>
          </a:ln>
        </p:spPr>
        <p:txBody>
          <a:bodyPr wrap="none"/>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 of the Course </a:t>
            </a:r>
            <a:endParaRPr lang="zh-CN" altLang="en-US" dirty="0">
              <a:latin typeface="Comic Sans MS" panose="030F0702030302020204" pitchFamily="66" charset="0"/>
            </a:endParaRPr>
          </a:p>
        </p:txBody>
      </p:sp>
      <p:sp>
        <p:nvSpPr>
          <p:cNvPr id="3" name="内容占位符 2"/>
          <p:cNvSpPr>
            <a:spLocks noGrp="1"/>
          </p:cNvSpPr>
          <p:nvPr>
            <p:ph idx="1"/>
          </p:nvPr>
        </p:nvSpPr>
        <p:spPr>
          <a:xfrm>
            <a:off x="0" y="721128"/>
            <a:ext cx="4572000" cy="3938853"/>
          </a:xfrm>
        </p:spPr>
        <p:txBody>
          <a:bodyPr/>
          <a:lstStyle/>
          <a:p>
            <a:pPr marL="0" indent="0">
              <a:lnSpc>
                <a:spcPct val="150000"/>
              </a:lnSpc>
              <a:spcBef>
                <a:spcPts val="0"/>
              </a:spcBef>
              <a:spcAft>
                <a:spcPts val="0"/>
              </a:spcAft>
              <a:buNone/>
            </a:pPr>
            <a:r>
              <a:rPr lang="zh-CN" altLang="en-US" sz="1800"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a:t>
            </a:r>
            <a:r>
              <a:rPr lang="zh-CN" altLang="en-US" sz="1800" b="1">
                <a:solidFill>
                  <a:srgbClr val="FF0000"/>
                </a:solidFill>
                <a:latin typeface="Comic Sans MS" panose="030F0702030302020204" pitchFamily="66" charset="0"/>
                <a:ea typeface="宋体" panose="02010600030101010101" pitchFamily="2" charset="-122"/>
                <a:sym typeface="Wingdings" panose="05000000000000000000" pitchFamily="2" charset="2"/>
              </a:rPr>
              <a:t> </a:t>
            </a:r>
            <a:r>
              <a:rPr lang="en-US" altLang="zh-CN" sz="1800" b="1">
                <a:solidFill>
                  <a:srgbClr val="FF0000"/>
                </a:solidFill>
                <a:latin typeface="Comic Sans MS" panose="030F0702030302020204" pitchFamily="66" charset="0"/>
              </a:rPr>
              <a:t>Part </a:t>
            </a:r>
            <a:r>
              <a:rPr lang="en-US" altLang="zh-CN" sz="1800" b="1" dirty="0">
                <a:solidFill>
                  <a:srgbClr val="FF0000"/>
                </a:solidFill>
                <a:latin typeface="Comic Sans MS" panose="030F0702030302020204" pitchFamily="66" charset="0"/>
              </a:rPr>
              <a:t>0: Overview</a:t>
            </a:r>
            <a:endParaRPr lang="en-US" altLang="zh-CN" sz="1800" b="1" dirty="0">
              <a:solidFill>
                <a:srgbClr val="FF0000"/>
              </a:solidFill>
              <a:latin typeface="Comic Sans MS" panose="030F0702030302020204" pitchFamily="66" charset="0"/>
            </a:endParaRPr>
          </a:p>
          <a:p>
            <a:pPr lvl="1">
              <a:lnSpc>
                <a:spcPct val="150000"/>
              </a:lnSpc>
              <a:spcBef>
                <a:spcPts val="0"/>
              </a:spcBef>
              <a:spcAft>
                <a:spcPts val="0"/>
              </a:spcAft>
            </a:pPr>
            <a:r>
              <a:rPr lang="en-US" altLang="zh-CN" sz="1800" dirty="0">
                <a:solidFill>
                  <a:srgbClr val="FF0000"/>
                </a:solidFill>
                <a:latin typeface="Comic Sans MS" panose="030F0702030302020204" pitchFamily="66" charset="0"/>
              </a:rPr>
              <a:t>Ch1: Introduction </a:t>
            </a:r>
            <a:endParaRPr lang="en-US" altLang="zh-CN" sz="1800" dirty="0">
              <a:solidFill>
                <a:srgbClr val="FF0000"/>
              </a:solidFill>
              <a:latin typeface="Comic Sans MS" panose="030F0702030302020204" pitchFamily="66" charset="0"/>
            </a:endParaRPr>
          </a:p>
          <a:p>
            <a:pPr marL="252095" indent="-252095">
              <a:lnSpc>
                <a:spcPts val="1500"/>
              </a:lnSpc>
              <a:spcBef>
                <a:spcPts val="600"/>
              </a:spcBef>
              <a:spcAft>
                <a:spcPts val="0"/>
              </a:spcAft>
            </a:pPr>
            <a:r>
              <a:rPr lang="en-US" altLang="zh-CN" sz="1600" b="1" dirty="0">
                <a:solidFill>
                  <a:srgbClr val="2408F2"/>
                </a:solidFill>
                <a:latin typeface="Comic Sans MS" panose="030F0702030302020204" pitchFamily="66" charset="0"/>
              </a:rPr>
              <a:t>Part 1  Relational Databases</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Ch2: Relational model (data model, relational algebra) </a:t>
            </a:r>
            <a:endParaRPr lang="en-US" altLang="zh-CN" sz="1400" dirty="0">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Ch3&amp;4: SQL(Structured Query Language)</a:t>
            </a:r>
            <a:endParaRPr lang="en-US" altLang="zh-CN" sz="1400" dirty="0">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Ch5: Advanced SQL </a:t>
            </a:r>
            <a:endParaRPr lang="en-US" altLang="zh-CN" sz="1400" dirty="0">
              <a:latin typeface="Comic Sans MS" panose="030F0702030302020204" pitchFamily="66" charset="0"/>
            </a:endParaRPr>
          </a:p>
          <a:p>
            <a:pPr marL="252095" indent="-252095">
              <a:lnSpc>
                <a:spcPts val="1500"/>
              </a:lnSpc>
              <a:spcBef>
                <a:spcPts val="600"/>
              </a:spcBef>
              <a:spcAft>
                <a:spcPts val="0"/>
              </a:spcAft>
            </a:pPr>
            <a:r>
              <a:rPr lang="en-US" altLang="zh-CN" sz="1600" b="1" dirty="0">
                <a:solidFill>
                  <a:srgbClr val="2408F2"/>
                </a:solidFill>
                <a:latin typeface="Comic Sans MS" panose="030F0702030302020204" pitchFamily="66" charset="0"/>
              </a:rPr>
              <a:t>Part 2  Database Design</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Ch6: Database design based on E-R model </a:t>
            </a:r>
            <a:endParaRPr lang="en-US" altLang="zh-CN" sz="1400" dirty="0">
              <a:latin typeface="Comic Sans MS" panose="030F0702030302020204" pitchFamily="66" charset="0"/>
            </a:endParaRPr>
          </a:p>
          <a:p>
            <a:pPr lvl="1">
              <a:lnSpc>
                <a:spcPts val="1500"/>
              </a:lnSpc>
              <a:spcBef>
                <a:spcPts val="0"/>
              </a:spcBef>
              <a:spcAft>
                <a:spcPts val="300"/>
              </a:spcAft>
            </a:pPr>
            <a:r>
              <a:rPr lang="en-US" altLang="zh-CN" sz="1400" dirty="0">
                <a:latin typeface="Comic Sans MS" panose="030F0702030302020204" pitchFamily="66" charset="0"/>
              </a:rPr>
              <a:t>Ch7: Relational database design </a:t>
            </a:r>
            <a:endParaRPr lang="en-US" altLang="zh-CN" sz="1400" dirty="0">
              <a:latin typeface="Comic Sans MS" panose="030F0702030302020204" pitchFamily="66" charset="0"/>
            </a:endParaRPr>
          </a:p>
          <a:p>
            <a:pPr marL="252095" indent="-252095">
              <a:lnSpc>
                <a:spcPts val="1500"/>
              </a:lnSpc>
              <a:spcBef>
                <a:spcPts val="600"/>
              </a:spcBef>
              <a:spcAft>
                <a:spcPts val="0"/>
              </a:spcAft>
            </a:pPr>
            <a:r>
              <a:rPr lang="en-US" altLang="zh-CN" sz="1600" b="1" dirty="0">
                <a:solidFill>
                  <a:schemeClr val="bg1">
                    <a:lumMod val="50000"/>
                  </a:schemeClr>
                </a:solidFill>
                <a:latin typeface="Comic Sans MS" panose="030F0702030302020204" pitchFamily="66" charset="0"/>
              </a:rPr>
              <a:t>Part 3  Application Design &amp; Development </a:t>
            </a:r>
            <a:endParaRPr lang="en-US" altLang="zh-CN" sz="1600" b="1"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Ch8: Complex data types</a:t>
            </a:r>
            <a:endParaRPr lang="en-US" altLang="zh-CN" sz="1400"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Ch9: Application development</a:t>
            </a:r>
            <a:endParaRPr lang="en-US" altLang="zh-CN" sz="1400" dirty="0">
              <a:solidFill>
                <a:schemeClr val="bg1">
                  <a:lumMod val="50000"/>
                </a:schemeClr>
              </a:solidFill>
              <a:latin typeface="Comic Sans MS" panose="030F0702030302020204" pitchFamily="66" charset="0"/>
            </a:endParaRPr>
          </a:p>
          <a:p>
            <a:pPr marL="252095" indent="-252095">
              <a:lnSpc>
                <a:spcPts val="1500"/>
              </a:lnSpc>
              <a:spcBef>
                <a:spcPts val="600"/>
              </a:spcBef>
              <a:spcAft>
                <a:spcPts val="0"/>
              </a:spcAft>
            </a:pPr>
            <a:r>
              <a:rPr lang="en-US" altLang="zh-CN" sz="1600" b="1" dirty="0">
                <a:solidFill>
                  <a:schemeClr val="bg1">
                    <a:lumMod val="50000"/>
                  </a:schemeClr>
                </a:solidFill>
                <a:latin typeface="Comic Sans MS" panose="030F0702030302020204" pitchFamily="66" charset="0"/>
              </a:rPr>
              <a:t>Part 4  Big data analytics </a:t>
            </a:r>
            <a:endParaRPr lang="en-US" altLang="zh-CN" sz="1600" b="1"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Ch10: Big data</a:t>
            </a:r>
            <a:endParaRPr lang="en-US" altLang="zh-CN" sz="1400" dirty="0">
              <a:solidFill>
                <a:schemeClr val="bg1">
                  <a:lumMod val="50000"/>
                </a:schemeClr>
              </a:solidFill>
              <a:latin typeface="Comic Sans MS" panose="030F0702030302020204" pitchFamily="66" charset="0"/>
            </a:endParaRPr>
          </a:p>
          <a:p>
            <a:pPr lvl="1">
              <a:lnSpc>
                <a:spcPts val="1500"/>
              </a:lnSpc>
              <a:spcBef>
                <a:spcPts val="0"/>
              </a:spcBef>
              <a:spcAft>
                <a:spcPts val="300"/>
              </a:spcAft>
            </a:pPr>
            <a:r>
              <a:rPr lang="en-US" altLang="zh-CN" sz="1400" dirty="0">
                <a:solidFill>
                  <a:schemeClr val="bg1">
                    <a:lumMod val="50000"/>
                  </a:schemeClr>
                </a:solidFill>
                <a:latin typeface="Comic Sans MS" panose="030F0702030302020204" pitchFamily="66" charset="0"/>
              </a:rPr>
              <a:t>Ch11: Data analytics </a:t>
            </a:r>
            <a:endParaRPr lang="en-US" altLang="zh-CN" sz="1400" dirty="0">
              <a:solidFill>
                <a:schemeClr val="bg1">
                  <a:lumMod val="50000"/>
                </a:schemeClr>
              </a:solidFill>
              <a:latin typeface="Comic Sans MS" panose="030F0702030302020204" pitchFamily="66" charset="0"/>
            </a:endParaRPr>
          </a:p>
          <a:p>
            <a:pPr>
              <a:lnSpc>
                <a:spcPts val="1500"/>
              </a:lnSpc>
              <a:spcBef>
                <a:spcPts val="0"/>
              </a:spcBef>
              <a:spcAft>
                <a:spcPts val="600"/>
              </a:spcAft>
            </a:pPr>
            <a:endParaRPr lang="en-US" altLang="zh-CN" sz="1800" dirty="0">
              <a:latin typeface="Comic Sans MS" panose="030F0702030302020204" pitchFamily="66" charset="0"/>
            </a:endParaRPr>
          </a:p>
        </p:txBody>
      </p:sp>
      <p:sp>
        <p:nvSpPr>
          <p:cNvPr id="4" name="内容占位符 2"/>
          <p:cNvSpPr txBox="1"/>
          <p:nvPr/>
        </p:nvSpPr>
        <p:spPr bwMode="auto">
          <a:xfrm>
            <a:off x="4572000" y="710896"/>
            <a:ext cx="4572000" cy="41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5  Data Storage &amp; Indexing </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Ch12: Physical storage system</a:t>
            </a:r>
            <a:endParaRPr lang="en-US" altLang="zh-CN" sz="1400" kern="0" dirty="0">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Ch13: Data storage structure</a:t>
            </a:r>
            <a:endParaRPr lang="en-US" altLang="zh-CN" sz="1400" kern="0" dirty="0">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Ch14: Indexing</a:t>
            </a:r>
            <a:endParaRPr lang="en-US" altLang="zh-CN" sz="1600" b="1" kern="0" dirty="0">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6  Query Processing &amp; Optimization </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Ch15: Query processing</a:t>
            </a:r>
            <a:endParaRPr lang="en-US" altLang="zh-CN" sz="1400" kern="0" dirty="0">
              <a:latin typeface="Comic Sans MS" panose="030F0702030302020204" pitchFamily="66" charset="0"/>
            </a:endParaRPr>
          </a:p>
          <a:p>
            <a:pPr lvl="1">
              <a:lnSpc>
                <a:spcPts val="1500"/>
              </a:lnSpc>
              <a:spcBef>
                <a:spcPts val="0"/>
              </a:spcBef>
              <a:spcAft>
                <a:spcPts val="300"/>
              </a:spcAft>
              <a:buFontTx/>
            </a:pPr>
            <a:r>
              <a:rPr lang="en-US" altLang="zh-CN" sz="1400" kern="0" dirty="0">
                <a:latin typeface="Comic Sans MS" panose="030F0702030302020204" pitchFamily="66" charset="0"/>
              </a:rPr>
              <a:t>Ch16: Query optimization </a:t>
            </a:r>
            <a:endParaRPr lang="en-US" altLang="zh-CN" sz="1600" b="1" kern="0" dirty="0">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7 Transaction Management</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600"/>
              </a:spcAft>
              <a:buFontTx/>
            </a:pPr>
            <a:r>
              <a:rPr lang="en-US" altLang="zh-CN" sz="1400" kern="0" dirty="0">
                <a:latin typeface="Comic Sans MS" panose="030F0702030302020204" pitchFamily="66" charset="0"/>
              </a:rPr>
              <a:t>Ch17: Transactions  </a:t>
            </a:r>
            <a:endParaRPr lang="en-US" altLang="zh-CN" sz="1400" kern="0" dirty="0">
              <a:latin typeface="Comic Sans MS" panose="030F0702030302020204" pitchFamily="66" charset="0"/>
            </a:endParaRPr>
          </a:p>
          <a:p>
            <a:pPr lvl="1">
              <a:lnSpc>
                <a:spcPts val="1500"/>
              </a:lnSpc>
              <a:spcBef>
                <a:spcPts val="0"/>
              </a:spcBef>
              <a:spcAft>
                <a:spcPts val="600"/>
              </a:spcAft>
              <a:buFontTx/>
            </a:pPr>
            <a:r>
              <a:rPr lang="en-US" altLang="zh-CN" sz="1400" kern="0" dirty="0">
                <a:latin typeface="Comic Sans MS" panose="030F0702030302020204" pitchFamily="66" charset="0"/>
              </a:rPr>
              <a:t>Ch18: Concurrency control</a:t>
            </a:r>
            <a:endParaRPr lang="en-US" altLang="zh-CN" sz="1400" kern="0" dirty="0">
              <a:latin typeface="Comic Sans MS" panose="030F0702030302020204" pitchFamily="66" charset="0"/>
            </a:endParaRPr>
          </a:p>
          <a:p>
            <a:pPr lvl="1">
              <a:lnSpc>
                <a:spcPts val="1500"/>
              </a:lnSpc>
              <a:spcBef>
                <a:spcPts val="0"/>
              </a:spcBef>
              <a:spcAft>
                <a:spcPts val="600"/>
              </a:spcAft>
              <a:buFontTx/>
            </a:pPr>
            <a:r>
              <a:rPr lang="en-US" altLang="zh-CN" sz="1400" kern="0" dirty="0">
                <a:latin typeface="Comic Sans MS" panose="030F0702030302020204" pitchFamily="66" charset="0"/>
              </a:rPr>
              <a:t>Ch19: Recovery system</a:t>
            </a:r>
            <a:endParaRPr lang="en-US" altLang="zh-CN" sz="1400" kern="0" dirty="0">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chemeClr val="bg1">
                    <a:lumMod val="50000"/>
                  </a:schemeClr>
                </a:solidFill>
                <a:latin typeface="Comic Sans MS" panose="030F0702030302020204" pitchFamily="66" charset="0"/>
              </a:rPr>
              <a:t>Part 8 Parallel &amp; Distributed Database </a:t>
            </a:r>
            <a:endParaRPr lang="en-US" altLang="zh-CN" sz="1600" b="1" dirty="0">
              <a:solidFill>
                <a:schemeClr val="bg1">
                  <a:lumMod val="50000"/>
                </a:schemeClr>
              </a:solidFill>
              <a:latin typeface="Comic Sans MS" panose="030F0702030302020204" pitchFamily="66" charset="0"/>
            </a:endParaRPr>
          </a:p>
          <a:p>
            <a:pPr lvl="1">
              <a:lnSpc>
                <a:spcPts val="1500"/>
              </a:lnSpc>
              <a:spcBef>
                <a:spcPts val="0"/>
              </a:spcBef>
              <a:spcAft>
                <a:spcPts val="600"/>
              </a:spcAft>
              <a:buFontTx/>
            </a:pPr>
            <a:r>
              <a:rPr lang="en-US" altLang="zh-CN" sz="1400" kern="0" dirty="0">
                <a:solidFill>
                  <a:schemeClr val="bg1">
                    <a:lumMod val="50000"/>
                  </a:schemeClr>
                </a:solidFill>
                <a:latin typeface="Comic Sans MS" panose="030F0702030302020204" pitchFamily="66" charset="0"/>
              </a:rPr>
              <a:t>Ch20: Database system architecture</a:t>
            </a:r>
            <a:endParaRPr lang="en-US" altLang="zh-CN" sz="1400" kern="0" dirty="0">
              <a:solidFill>
                <a:schemeClr val="bg1">
                  <a:lumMod val="50000"/>
                </a:schemeClr>
              </a:solidFill>
              <a:latin typeface="Comic Sans MS" panose="030F0702030302020204" pitchFamily="66" charset="0"/>
            </a:endParaRPr>
          </a:p>
          <a:p>
            <a:pPr lvl="1">
              <a:lnSpc>
                <a:spcPts val="1500"/>
              </a:lnSpc>
              <a:spcBef>
                <a:spcPts val="0"/>
              </a:spcBef>
              <a:spcAft>
                <a:spcPts val="600"/>
              </a:spcAft>
              <a:buFontTx/>
            </a:pPr>
            <a:r>
              <a:rPr lang="en-US" altLang="zh-CN" sz="1400" kern="0" dirty="0">
                <a:solidFill>
                  <a:schemeClr val="bg1">
                    <a:lumMod val="50000"/>
                  </a:schemeClr>
                </a:solidFill>
                <a:latin typeface="Comic Sans MS" panose="030F0702030302020204" pitchFamily="66" charset="0"/>
              </a:rPr>
              <a:t>Ch21-23: Parallel &amp; distributed storage, query processing &amp; transaction processing  </a:t>
            </a:r>
            <a:endParaRPr lang="en-US" altLang="zh-CN" sz="1400" kern="0" dirty="0">
              <a:solidFill>
                <a:schemeClr val="bg1">
                  <a:lumMod val="50000"/>
                </a:schemeClr>
              </a:solidFill>
              <a:latin typeface="Comic Sans MS" panose="030F0702030302020204" pitchFamily="66" charset="0"/>
            </a:endParaRPr>
          </a:p>
          <a:p>
            <a:pPr marL="252095" indent="-252095">
              <a:lnSpc>
                <a:spcPts val="1500"/>
              </a:lnSpc>
              <a:spcBef>
                <a:spcPts val="600"/>
              </a:spcBef>
              <a:spcAft>
                <a:spcPts val="0"/>
              </a:spcAft>
              <a:buFontTx/>
              <a:buChar char="•"/>
            </a:pPr>
            <a:r>
              <a:rPr lang="en-US" altLang="zh-CN" sz="1600" b="1" dirty="0">
                <a:solidFill>
                  <a:srgbClr val="2408F2"/>
                </a:solidFill>
                <a:latin typeface="Comic Sans MS" panose="030F0702030302020204" pitchFamily="66" charset="0"/>
              </a:rPr>
              <a:t>Part 9</a:t>
            </a:r>
            <a:endParaRPr lang="en-US" altLang="zh-CN" sz="1600" b="1" dirty="0">
              <a:solidFill>
                <a:srgbClr val="2408F2"/>
              </a:solidFill>
              <a:latin typeface="Comic Sans MS" panose="030F0702030302020204" pitchFamily="66" charset="0"/>
            </a:endParaRPr>
          </a:p>
          <a:p>
            <a:pPr lvl="1">
              <a:lnSpc>
                <a:spcPts val="1500"/>
              </a:lnSpc>
              <a:spcBef>
                <a:spcPts val="0"/>
              </a:spcBef>
              <a:spcAft>
                <a:spcPts val="600"/>
              </a:spcAft>
              <a:buFontTx/>
            </a:pPr>
            <a:r>
              <a:rPr lang="en-US" altLang="zh-CN" sz="1400" b="1" kern="0">
                <a:solidFill>
                  <a:srgbClr val="2408F2"/>
                </a:solidFill>
                <a:latin typeface="Comic Sans MS" panose="030F0702030302020204" pitchFamily="66" charset="0"/>
              </a:rPr>
              <a:t>DB Platform:</a:t>
            </a:r>
            <a:r>
              <a:rPr lang="en-US" altLang="zh-CN" sz="1400" kern="0">
                <a:latin typeface="Comic Sans MS" panose="030F0702030302020204" pitchFamily="66" charset="0"/>
              </a:rPr>
              <a:t>OceanBase</a:t>
            </a:r>
            <a:r>
              <a:rPr lang="en-US" altLang="zh-CN" sz="1400" kern="0" dirty="0">
                <a:latin typeface="Comic Sans MS" panose="030F0702030302020204" pitchFamily="66" charset="0"/>
              </a:rPr>
              <a:t>, MongoDB, Neo4J</a:t>
            </a:r>
            <a:endParaRPr lang="en-US" altLang="zh-CN" sz="1400" kern="0" dirty="0">
              <a:latin typeface="Comic Sans MS" panose="030F0702030302020204" pitchFamily="66" charset="0"/>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Manipulation Language </a:t>
            </a:r>
            <a:endParaRPr lang="zh-CN" altLang="en-US" dirty="0">
              <a:latin typeface="Comic Sans MS" panose="030F0702030302020204" pitchFamily="66" charset="0"/>
            </a:endParaRPr>
          </a:p>
        </p:txBody>
      </p:sp>
      <p:pic>
        <p:nvPicPr>
          <p:cNvPr id="13"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29420" y="896731"/>
            <a:ext cx="2411016"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8335" y="834818"/>
            <a:ext cx="2732484"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179512" y="3324929"/>
            <a:ext cx="3888432" cy="738664"/>
          </a:xfrm>
          <a:prstGeom prst="rect">
            <a:avLst/>
          </a:prstGeom>
          <a:noFill/>
        </p:spPr>
        <p:txBody>
          <a:bodyPr wrap="square" rtlCol="0">
            <a:spAutoFit/>
          </a:bodyPr>
          <a:lstStyle/>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select</a:t>
            </a:r>
            <a:r>
              <a:rPr lang="en-US" altLang="zh-CN" dirty="0">
                <a:latin typeface="Comic Sans MS" panose="030F0702030302020204" pitchFamily="66" charset="0"/>
                <a:cs typeface="Times New Roman" panose="02020603050405020304" pitchFamily="18" charset="0"/>
              </a:rPr>
              <a:t> </a:t>
            </a:r>
            <a:r>
              <a:rPr lang="en-US" altLang="zh-CN" i="1" dirty="0">
                <a:solidFill>
                  <a:srgbClr val="0000FF"/>
                </a:solidFill>
                <a:latin typeface="Comic Sans MS" panose="030F0702030302020204" pitchFamily="66" charset="0"/>
                <a:cs typeface="Times New Roman" panose="02020603050405020304" pitchFamily="18" charset="0"/>
              </a:rPr>
              <a:t>instructor.name</a:t>
            </a:r>
            <a:endParaRPr lang="en-US" altLang="zh-CN" i="1" dirty="0">
              <a:solidFill>
                <a:srgbClr val="0000FF"/>
              </a:solidFill>
              <a:latin typeface="Comic Sans MS" panose="030F0702030302020204" pitchFamily="66" charset="0"/>
              <a:cs typeface="Times New Roman" panose="02020603050405020304" pitchFamily="18" charset="0"/>
            </a:endParaRPr>
          </a:p>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from</a:t>
            </a:r>
            <a:r>
              <a:rPr lang="en-US" altLang="zh-CN" i="1" dirty="0">
                <a:latin typeface="Comic Sans MS" panose="030F0702030302020204" pitchFamily="66" charset="0"/>
                <a:cs typeface="Times New Roman" panose="02020603050405020304" pitchFamily="18" charset="0"/>
              </a:rPr>
              <a:t> </a:t>
            </a:r>
            <a:r>
              <a:rPr lang="en-US" altLang="zh-CN" i="1" dirty="0">
                <a:solidFill>
                  <a:srgbClr val="0000FF"/>
                </a:solidFill>
                <a:latin typeface="Comic Sans MS" panose="030F0702030302020204" pitchFamily="66" charset="0"/>
                <a:cs typeface="Times New Roman" panose="02020603050405020304" pitchFamily="18" charset="0"/>
              </a:rPr>
              <a:t>instructor</a:t>
            </a:r>
            <a:endParaRPr lang="en-US" altLang="zh-CN" i="1" dirty="0">
              <a:solidFill>
                <a:srgbClr val="0000FF"/>
              </a:solidFill>
              <a:latin typeface="Comic Sans MS" panose="030F0702030302020204" pitchFamily="66" charset="0"/>
              <a:cs typeface="Times New Roman" panose="02020603050405020304" pitchFamily="18" charset="0"/>
            </a:endParaRPr>
          </a:p>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where</a:t>
            </a:r>
            <a:r>
              <a:rPr lang="en-US" altLang="zh-CN" i="1" dirty="0">
                <a:latin typeface="Comic Sans MS" panose="030F0702030302020204" pitchFamily="66" charset="0"/>
                <a:cs typeface="Times New Roman" panose="02020603050405020304" pitchFamily="18" charset="0"/>
              </a:rPr>
              <a:t> </a:t>
            </a:r>
            <a:r>
              <a:rPr lang="en-US" altLang="zh-CN" i="1" dirty="0" err="1">
                <a:solidFill>
                  <a:srgbClr val="0000FF"/>
                </a:solidFill>
                <a:latin typeface="Comic Sans MS" panose="030F0702030302020204" pitchFamily="66" charset="0"/>
                <a:cs typeface="Times New Roman" panose="02020603050405020304" pitchFamily="18" charset="0"/>
              </a:rPr>
              <a:t>instructor.dept_name</a:t>
            </a:r>
            <a:r>
              <a:rPr lang="en-US" altLang="zh-CN" i="1" dirty="0">
                <a:solidFill>
                  <a:srgbClr val="0000FF"/>
                </a:solidFill>
                <a:latin typeface="Comic Sans MS" panose="030F0702030302020204" pitchFamily="66" charset="0"/>
                <a:cs typeface="Times New Roman" panose="02020603050405020304" pitchFamily="18" charset="0"/>
              </a:rPr>
              <a:t>=“</a:t>
            </a:r>
            <a:r>
              <a:rPr lang="en-US" altLang="zh-CN" dirty="0">
                <a:solidFill>
                  <a:srgbClr val="0000FF"/>
                </a:solidFill>
                <a:latin typeface="Comic Sans MS" panose="030F0702030302020204" pitchFamily="66" charset="0"/>
                <a:cs typeface="Times New Roman" panose="02020603050405020304" pitchFamily="18" charset="0"/>
              </a:rPr>
              <a:t>History</a:t>
            </a:r>
            <a:r>
              <a:rPr lang="en-US" altLang="zh-CN" i="1" dirty="0">
                <a:solidFill>
                  <a:srgbClr val="0000FF"/>
                </a:solidFill>
                <a:latin typeface="Comic Sans MS" panose="030F0702030302020204" pitchFamily="66" charset="0"/>
                <a:cs typeface="Times New Roman" panose="02020603050405020304" pitchFamily="18" charset="0"/>
              </a:rPr>
              <a:t>”</a:t>
            </a:r>
            <a:r>
              <a:rPr lang="en-US" altLang="zh-CN" dirty="0">
                <a:solidFill>
                  <a:srgbClr val="0000FF"/>
                </a:solidFill>
                <a:latin typeface="Comic Sans MS" panose="030F0702030302020204" pitchFamily="66" charset="0"/>
                <a:cs typeface="Times New Roman" panose="02020603050405020304" pitchFamily="18" charset="0"/>
              </a:rPr>
              <a:t>;</a:t>
            </a:r>
            <a:endParaRPr lang="zh-CN" altLang="en-US" dirty="0">
              <a:solidFill>
                <a:srgbClr val="0000FF"/>
              </a:solidFill>
              <a:latin typeface="Comic Sans MS" panose="030F0702030302020204" pitchFamily="66" charset="0"/>
              <a:cs typeface="Times New Roman" panose="02020603050405020304" pitchFamily="18" charset="0"/>
            </a:endParaRPr>
          </a:p>
        </p:txBody>
      </p:sp>
      <p:sp>
        <p:nvSpPr>
          <p:cNvPr id="8" name="文本框 7"/>
          <p:cNvSpPr txBox="1"/>
          <p:nvPr/>
        </p:nvSpPr>
        <p:spPr>
          <a:xfrm>
            <a:off x="4067944" y="3231464"/>
            <a:ext cx="5400600" cy="954107"/>
          </a:xfrm>
          <a:prstGeom prst="rect">
            <a:avLst/>
          </a:prstGeom>
          <a:noFill/>
        </p:spPr>
        <p:txBody>
          <a:bodyPr wrap="square" rtlCol="0">
            <a:spAutoFit/>
          </a:bodyPr>
          <a:lstStyle/>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select</a:t>
            </a:r>
            <a:r>
              <a:rPr lang="en-US" altLang="zh-CN" dirty="0">
                <a:latin typeface="Comic Sans MS" panose="030F0702030302020204" pitchFamily="66" charset="0"/>
                <a:cs typeface="Times New Roman" panose="02020603050405020304" pitchFamily="18" charset="0"/>
              </a:rPr>
              <a:t> </a:t>
            </a:r>
            <a:r>
              <a:rPr lang="en-US" altLang="zh-CN" i="1" dirty="0">
                <a:solidFill>
                  <a:srgbClr val="0000FF"/>
                </a:solidFill>
                <a:latin typeface="Comic Sans MS" panose="030F0702030302020204" pitchFamily="66" charset="0"/>
                <a:cs typeface="Times New Roman" panose="02020603050405020304" pitchFamily="18" charset="0"/>
              </a:rPr>
              <a:t>instructor.ID, </a:t>
            </a:r>
            <a:r>
              <a:rPr lang="en-US" altLang="zh-CN" i="1" dirty="0" err="1">
                <a:solidFill>
                  <a:srgbClr val="0000FF"/>
                </a:solidFill>
                <a:latin typeface="Comic Sans MS" panose="030F0702030302020204" pitchFamily="66" charset="0"/>
                <a:cs typeface="Times New Roman" panose="02020603050405020304" pitchFamily="18" charset="0"/>
              </a:rPr>
              <a:t>department.dept_name</a:t>
            </a:r>
            <a:endParaRPr lang="en-US" altLang="zh-CN" i="1" dirty="0">
              <a:solidFill>
                <a:srgbClr val="0000FF"/>
              </a:solidFill>
              <a:latin typeface="Comic Sans MS" panose="030F0702030302020204" pitchFamily="66" charset="0"/>
              <a:cs typeface="Times New Roman" panose="02020603050405020304" pitchFamily="18" charset="0"/>
            </a:endParaRPr>
          </a:p>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from</a:t>
            </a:r>
            <a:r>
              <a:rPr lang="en-US" altLang="zh-CN" i="1" dirty="0">
                <a:latin typeface="Comic Sans MS" panose="030F0702030302020204" pitchFamily="66" charset="0"/>
                <a:cs typeface="Times New Roman" panose="02020603050405020304" pitchFamily="18" charset="0"/>
              </a:rPr>
              <a:t> </a:t>
            </a:r>
            <a:r>
              <a:rPr lang="en-US" altLang="zh-CN" i="1" dirty="0">
                <a:solidFill>
                  <a:srgbClr val="0000FF"/>
                </a:solidFill>
                <a:latin typeface="Comic Sans MS" panose="030F0702030302020204" pitchFamily="66" charset="0"/>
                <a:cs typeface="Times New Roman" panose="02020603050405020304" pitchFamily="18" charset="0"/>
              </a:rPr>
              <a:t>instructor, department</a:t>
            </a:r>
            <a:endParaRPr lang="en-US" altLang="zh-CN" i="1" dirty="0">
              <a:solidFill>
                <a:srgbClr val="0000FF"/>
              </a:solidFill>
              <a:latin typeface="Comic Sans MS" panose="030F0702030302020204" pitchFamily="66" charset="0"/>
              <a:cs typeface="Times New Roman" panose="02020603050405020304" pitchFamily="18" charset="0"/>
            </a:endParaRPr>
          </a:p>
          <a:p>
            <a:pPr>
              <a:spcBef>
                <a:spcPts val="0"/>
              </a:spcBef>
            </a:pPr>
            <a:r>
              <a:rPr lang="en-US" altLang="zh-CN" b="1" dirty="0">
                <a:solidFill>
                  <a:srgbClr val="FF0000"/>
                </a:solidFill>
                <a:latin typeface="Comic Sans MS" panose="030F0702030302020204" pitchFamily="66" charset="0"/>
                <a:cs typeface="Times New Roman" panose="02020603050405020304" pitchFamily="18" charset="0"/>
              </a:rPr>
              <a:t>where</a:t>
            </a:r>
            <a:r>
              <a:rPr lang="en-US" altLang="zh-CN" i="1" dirty="0">
                <a:solidFill>
                  <a:srgbClr val="FF0000"/>
                </a:solidFill>
                <a:latin typeface="Comic Sans MS" panose="030F0702030302020204" pitchFamily="66" charset="0"/>
                <a:cs typeface="Times New Roman" panose="02020603050405020304" pitchFamily="18" charset="0"/>
              </a:rPr>
              <a:t> </a:t>
            </a:r>
            <a:r>
              <a:rPr lang="en-US" altLang="zh-CN" i="1" dirty="0" err="1">
                <a:solidFill>
                  <a:srgbClr val="0000FF"/>
                </a:solidFill>
                <a:latin typeface="Comic Sans MS" panose="030F0702030302020204" pitchFamily="66" charset="0"/>
                <a:cs typeface="Times New Roman" panose="02020603050405020304" pitchFamily="18" charset="0"/>
              </a:rPr>
              <a:t>instructor.dept_name</a:t>
            </a:r>
            <a:r>
              <a:rPr lang="en-US" altLang="zh-CN" i="1" dirty="0">
                <a:solidFill>
                  <a:srgbClr val="0000FF"/>
                </a:solidFill>
                <a:latin typeface="Comic Sans MS" panose="030F0702030302020204" pitchFamily="66" charset="0"/>
                <a:cs typeface="Times New Roman" panose="02020603050405020304" pitchFamily="18" charset="0"/>
              </a:rPr>
              <a:t>=</a:t>
            </a:r>
            <a:r>
              <a:rPr lang="en-US" altLang="zh-CN" i="1" dirty="0" err="1">
                <a:solidFill>
                  <a:srgbClr val="0000FF"/>
                </a:solidFill>
                <a:latin typeface="Comic Sans MS" panose="030F0702030302020204" pitchFamily="66" charset="0"/>
                <a:cs typeface="Times New Roman" panose="02020603050405020304" pitchFamily="18" charset="0"/>
              </a:rPr>
              <a:t>department.dept_name</a:t>
            </a:r>
            <a:r>
              <a:rPr lang="en-US" altLang="zh-CN" i="1" dirty="0">
                <a:solidFill>
                  <a:srgbClr val="0000FF"/>
                </a:solidFill>
                <a:latin typeface="Comic Sans MS" panose="030F0702030302020204" pitchFamily="66" charset="0"/>
                <a:cs typeface="Times New Roman" panose="02020603050405020304" pitchFamily="18" charset="0"/>
              </a:rPr>
              <a:t> </a:t>
            </a:r>
            <a:r>
              <a:rPr lang="en-US" altLang="zh-CN" b="1" dirty="0">
                <a:solidFill>
                  <a:srgbClr val="0000FF"/>
                </a:solidFill>
                <a:latin typeface="Comic Sans MS" panose="030F0702030302020204" pitchFamily="66" charset="0"/>
                <a:cs typeface="Times New Roman" panose="02020603050405020304" pitchFamily="18" charset="0"/>
              </a:rPr>
              <a:t>and</a:t>
            </a:r>
            <a:endParaRPr lang="en-US" altLang="zh-CN" b="1" dirty="0">
              <a:solidFill>
                <a:srgbClr val="0000FF"/>
              </a:solidFill>
              <a:latin typeface="Comic Sans MS" panose="030F0702030302020204" pitchFamily="66" charset="0"/>
              <a:cs typeface="Times New Roman" panose="02020603050405020304" pitchFamily="18" charset="0"/>
            </a:endParaRPr>
          </a:p>
          <a:p>
            <a:pPr>
              <a:spcBef>
                <a:spcPts val="0"/>
              </a:spcBef>
            </a:pPr>
            <a:r>
              <a:rPr lang="en-US" altLang="zh-CN" i="1" dirty="0" err="1">
                <a:solidFill>
                  <a:srgbClr val="0000FF"/>
                </a:solidFill>
                <a:latin typeface="Comic Sans MS" panose="030F0702030302020204" pitchFamily="66" charset="0"/>
                <a:cs typeface="Times New Roman" panose="02020603050405020304" pitchFamily="18" charset="0"/>
              </a:rPr>
              <a:t>department.budget</a:t>
            </a:r>
            <a:r>
              <a:rPr lang="en-US" altLang="zh-CN" i="1" dirty="0">
                <a:solidFill>
                  <a:srgbClr val="0000FF"/>
                </a:solidFill>
                <a:latin typeface="Comic Sans MS" panose="030F0702030302020204" pitchFamily="66" charset="0"/>
                <a:cs typeface="Times New Roman" panose="02020603050405020304" pitchFamily="18" charset="0"/>
              </a:rPr>
              <a:t> &gt; </a:t>
            </a:r>
            <a:r>
              <a:rPr lang="en-US" altLang="zh-CN" dirty="0">
                <a:solidFill>
                  <a:srgbClr val="0000FF"/>
                </a:solidFill>
                <a:latin typeface="Comic Sans MS" panose="030F0702030302020204" pitchFamily="66" charset="0"/>
                <a:cs typeface="Times New Roman" panose="02020603050405020304" pitchFamily="18" charset="0"/>
              </a:rPr>
              <a:t>95000;</a:t>
            </a:r>
            <a:endParaRPr lang="zh-CN" altLang="en-US" dirty="0">
              <a:solidFill>
                <a:srgbClr val="0000FF"/>
              </a:solidFill>
              <a:latin typeface="Comic Sans MS" panose="030F0702030302020204" pitchFamily="66" charset="0"/>
              <a:cs typeface="Times New Roman" panose="02020603050405020304" pitchFamily="18" charset="0"/>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design</a:t>
            </a:r>
            <a:r>
              <a:rPr lang="en-US" altLang="zh-CN" b="1">
                <a:solidFill>
                  <a:srgbClr val="FF0000"/>
                </a:solidFill>
                <a:latin typeface="Comic Sans MS" panose="030F0702030302020204" pitchFamily="66" charset="0"/>
              </a:rPr>
              <a:t> </a:t>
            </a:r>
            <a:endParaRPr lang="en-US" altLang="zh-CN" b="1">
              <a:solidFill>
                <a:srgbClr val="FF0000"/>
              </a:solidFill>
              <a:latin typeface="Comic Sans MS" panose="030F0702030302020204" pitchFamily="66" charset="0"/>
            </a:endParaRPr>
          </a:p>
          <a:p>
            <a:pPr marL="0" indent="0">
              <a:spcBef>
                <a:spcPts val="0"/>
              </a:spcBef>
              <a:spcAft>
                <a:spcPts val="400"/>
              </a:spcAft>
              <a:buNone/>
            </a:pPr>
            <a:r>
              <a:rPr lang="zh-CN" altLang="en-US">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a:solidFill>
                  <a:srgbClr val="FF0000"/>
                </a:solidFill>
                <a:latin typeface="Comic Sans MS" panose="030F0702030302020204" pitchFamily="66" charset="0"/>
              </a:rPr>
              <a:t>DB engine</a:t>
            </a:r>
            <a:endParaRPr lang="en-US" altLang="zh-CN">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904280" y="1790804"/>
            <a:ext cx="145851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Database </a:t>
            </a:r>
            <a:endParaRPr lang="en-US" altLang="zh-CN" sz="2100" b="1" dirty="0">
              <a:solidFill>
                <a:srgbClr val="FF0000"/>
              </a:solidFill>
              <a:latin typeface="Comic Sans MS" panose="030F0702030302020204" pitchFamily="66" charset="0"/>
              <a:cs typeface="Arial" panose="020B0604020202020204" pitchFamily="34" charset="0"/>
            </a:endParaRPr>
          </a:p>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System </a:t>
            </a:r>
            <a:endParaRPr lang="en-US" altLang="zh-CN" sz="2100" b="1" dirty="0">
              <a:solidFill>
                <a:srgbClr val="FF0000"/>
              </a:solidFill>
              <a:latin typeface="Comic Sans MS" panose="030F0702030302020204" pitchFamily="66" charset="0"/>
              <a:cs typeface="Arial" panose="020B0604020202020204" pitchFamily="34" charset="0"/>
            </a:endParaRPr>
          </a:p>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Structure</a:t>
            </a:r>
            <a:r>
              <a:rPr lang="en-US" altLang="zh-CN" sz="2100" dirty="0">
                <a:solidFill>
                  <a:srgbClr val="FF0000"/>
                </a:solidFill>
                <a:latin typeface="Comic Sans MS" panose="030F0702030302020204" pitchFamily="66" charset="0"/>
                <a:cs typeface="Arial" panose="020B0604020202020204" pitchFamily="34" charset="0"/>
              </a:rPr>
              <a:t> </a:t>
            </a:r>
            <a:endParaRPr lang="en-US" altLang="zh-CN" sz="2100" dirty="0">
              <a:solidFill>
                <a:srgbClr val="FF0000"/>
              </a:solidFill>
              <a:latin typeface="Comic Sans MS" panose="030F0702030302020204" pitchFamily="66" charset="0"/>
              <a:cs typeface="Arial" panose="020B0604020202020204" pitchFamily="34" charset="0"/>
            </a:endParaRPr>
          </a:p>
        </p:txBody>
      </p:sp>
      <p:sp>
        <p:nvSpPr>
          <p:cNvPr id="3" name="Text Box 4"/>
          <p:cNvSpPr txBox="1">
            <a:spLocks noChangeArrowheads="1"/>
          </p:cNvSpPr>
          <p:nvPr/>
        </p:nvSpPr>
        <p:spPr bwMode="auto">
          <a:xfrm>
            <a:off x="6864791" y="4050507"/>
            <a:ext cx="8755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Database</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4" name="Text Box 5"/>
          <p:cNvSpPr txBox="1">
            <a:spLocks noChangeArrowheads="1"/>
          </p:cNvSpPr>
          <p:nvPr/>
        </p:nvSpPr>
        <p:spPr bwMode="auto">
          <a:xfrm>
            <a:off x="6815607" y="2321719"/>
            <a:ext cx="636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DBMS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5" name="Text Box 6"/>
          <p:cNvSpPr txBox="1">
            <a:spLocks noChangeArrowheads="1"/>
          </p:cNvSpPr>
          <p:nvPr/>
        </p:nvSpPr>
        <p:spPr bwMode="auto">
          <a:xfrm>
            <a:off x="6794846" y="969169"/>
            <a:ext cx="15215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Applications/tools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6" name="Text Box 7"/>
          <p:cNvSpPr txBox="1">
            <a:spLocks noChangeArrowheads="1"/>
          </p:cNvSpPr>
          <p:nvPr/>
        </p:nvSpPr>
        <p:spPr bwMode="auto">
          <a:xfrm>
            <a:off x="6879431" y="339329"/>
            <a:ext cx="6094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Users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7" name="Line 9"/>
          <p:cNvSpPr>
            <a:spLocks noChangeShapeType="1"/>
          </p:cNvSpPr>
          <p:nvPr/>
        </p:nvSpPr>
        <p:spPr bwMode="auto">
          <a:xfrm>
            <a:off x="2789635" y="1437085"/>
            <a:ext cx="4752975" cy="0"/>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wrap="none"/>
          <a:lstStyle/>
          <a:p>
            <a:pPr defTabSz="685800" eaLnBrk="0" hangingPunct="0">
              <a:spcBef>
                <a:spcPct val="0"/>
              </a:spcBef>
            </a:pPr>
            <a:endParaRPr kumimoji="1" lang="zh-CN" altLang="en-US" sz="1800">
              <a:solidFill>
                <a:prstClr val="black"/>
              </a:solidFill>
              <a:latin typeface="Tahoma" panose="020B0604030504040204" pitchFamily="34" charset="0"/>
              <a:ea typeface="宋体" panose="02010600030101010101" pitchFamily="2" charset="-122"/>
            </a:endParaRPr>
          </a:p>
        </p:txBody>
      </p:sp>
      <p:sp>
        <p:nvSpPr>
          <p:cNvPr id="8" name="Line 10"/>
          <p:cNvSpPr>
            <a:spLocks noChangeShapeType="1"/>
          </p:cNvSpPr>
          <p:nvPr/>
        </p:nvSpPr>
        <p:spPr bwMode="auto">
          <a:xfrm>
            <a:off x="2789635" y="844154"/>
            <a:ext cx="4752975" cy="0"/>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wrap="none"/>
          <a:lstStyle/>
          <a:p>
            <a:pPr defTabSz="685800" eaLnBrk="0" hangingPunct="0">
              <a:spcBef>
                <a:spcPct val="0"/>
              </a:spcBef>
            </a:pPr>
            <a:endParaRPr kumimoji="1" lang="zh-CN" altLang="en-US" sz="1800">
              <a:solidFill>
                <a:prstClr val="black"/>
              </a:solidFill>
              <a:latin typeface="Tahoma" panose="020B0604030504040204" pitchFamily="34" charset="0"/>
              <a:ea typeface="宋体" panose="02010600030101010101" pitchFamily="2" charset="-122"/>
            </a:endParaRPr>
          </a:p>
        </p:txBody>
      </p:sp>
      <p:pic>
        <p:nvPicPr>
          <p:cNvPr id="9" name="Picture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13471" y="250032"/>
            <a:ext cx="3902745" cy="479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spcBef>
                <a:spcPts val="600"/>
              </a:spcBef>
              <a:spcAft>
                <a:spcPts val="0"/>
              </a:spcAft>
            </a:pPr>
            <a:r>
              <a:rPr lang="en-US" altLang="zh-CN">
                <a:latin typeface="Comic Sans MS" panose="030F0702030302020204" pitchFamily="66" charset="0"/>
              </a:rPr>
              <a:t>Database engine</a:t>
            </a:r>
            <a:endParaRPr lang="en-US" altLang="zh-CN" dirty="0">
              <a:latin typeface="Comic Sans MS" panose="030F0702030302020204" pitchFamily="66" charset="0"/>
            </a:endParaRPr>
          </a:p>
        </p:txBody>
      </p:sp>
      <p:sp>
        <p:nvSpPr>
          <p:cNvPr id="3" name="内容占位符 2"/>
          <p:cNvSpPr>
            <a:spLocks noGrp="1"/>
          </p:cNvSpPr>
          <p:nvPr>
            <p:ph idx="1"/>
          </p:nvPr>
        </p:nvSpPr>
        <p:spPr>
          <a:xfrm>
            <a:off x="179512" y="669215"/>
            <a:ext cx="8568952" cy="3805070"/>
          </a:xfrm>
        </p:spPr>
        <p:txBody>
          <a:bodyPr/>
          <a:lstStyle/>
          <a:p>
            <a:pPr>
              <a:spcBef>
                <a:spcPts val="600"/>
              </a:spcBef>
              <a:spcAft>
                <a:spcPts val="0"/>
              </a:spcAft>
            </a:pPr>
            <a:r>
              <a:rPr lang="en-US" altLang="zh-CN" sz="2200" b="1">
                <a:solidFill>
                  <a:srgbClr val="FF0000"/>
                </a:solidFill>
                <a:latin typeface="Comic Sans MS" panose="030F0702030302020204" pitchFamily="66" charset="0"/>
              </a:rPr>
              <a:t>Storage manager</a:t>
            </a:r>
            <a:endParaRPr lang="en-US" altLang="zh-CN" sz="2200" b="1">
              <a:solidFill>
                <a:srgbClr val="FF0000"/>
              </a:solidFill>
              <a:latin typeface="Comic Sans MS" panose="030F0702030302020204" pitchFamily="66" charset="0"/>
            </a:endParaRPr>
          </a:p>
          <a:p>
            <a:pPr lvl="1">
              <a:spcBef>
                <a:spcPts val="600"/>
              </a:spcBef>
              <a:spcAft>
                <a:spcPts val="0"/>
              </a:spcAft>
            </a:pPr>
            <a:r>
              <a:rPr lang="en-US" altLang="zh-CN" sz="1800">
                <a:latin typeface="Comic Sans MS" panose="030F0702030302020204" pitchFamily="66" charset="0"/>
              </a:rPr>
              <a:t>minimize </a:t>
            </a:r>
            <a:r>
              <a:rPr lang="en-US" altLang="zh-CN" sz="1800" dirty="0">
                <a:latin typeface="Comic Sans MS" panose="030F0702030302020204" pitchFamily="66" charset="0"/>
              </a:rPr>
              <a:t>the need to move data between disk and main memory </a:t>
            </a:r>
            <a:endParaRPr lang="en-US" altLang="zh-CN" sz="1800" dirty="0">
              <a:latin typeface="Comic Sans MS" panose="030F0702030302020204" pitchFamily="66" charset="0"/>
            </a:endParaRPr>
          </a:p>
          <a:p>
            <a:pPr>
              <a:spcBef>
                <a:spcPts val="600"/>
              </a:spcBef>
              <a:spcAft>
                <a:spcPts val="0"/>
              </a:spcAft>
            </a:pPr>
            <a:r>
              <a:rPr lang="en-US" altLang="zh-CN" sz="2200" b="1">
                <a:solidFill>
                  <a:srgbClr val="FF0000"/>
                </a:solidFill>
                <a:latin typeface="Comic Sans MS" panose="030F0702030302020204" pitchFamily="66" charset="0"/>
              </a:rPr>
              <a:t>Query processor</a:t>
            </a:r>
            <a:endParaRPr lang="en-US" altLang="zh-CN" sz="2200" b="1">
              <a:solidFill>
                <a:srgbClr val="FF0000"/>
              </a:solidFill>
              <a:latin typeface="Comic Sans MS" panose="030F0702030302020204" pitchFamily="66" charset="0"/>
            </a:endParaRPr>
          </a:p>
          <a:p>
            <a:pPr lvl="1">
              <a:spcBef>
                <a:spcPts val="600"/>
              </a:spcBef>
              <a:spcAft>
                <a:spcPts val="0"/>
              </a:spcAft>
            </a:pPr>
            <a:r>
              <a:rPr lang="en-US" altLang="zh-CN" sz="1800">
                <a:latin typeface="Comic Sans MS" panose="030F0702030302020204" pitchFamily="66" charset="0"/>
              </a:rPr>
              <a:t>translate </a:t>
            </a:r>
            <a:r>
              <a:rPr lang="en-US" altLang="zh-CN" sz="1800" dirty="0">
                <a:latin typeface="Comic Sans MS" panose="030F0702030302020204" pitchFamily="66" charset="0"/>
              </a:rPr>
              <a:t>updates and queries written in a nonprocedural language, at the </a:t>
            </a:r>
            <a:r>
              <a:rPr lang="en-US" altLang="zh-CN" sz="1800" dirty="0">
                <a:solidFill>
                  <a:srgbClr val="0000FF"/>
                </a:solidFill>
                <a:latin typeface="Comic Sans MS" panose="030F0702030302020204" pitchFamily="66" charset="0"/>
              </a:rPr>
              <a:t>logical level</a:t>
            </a:r>
            <a:r>
              <a:rPr lang="en-US" altLang="zh-CN" sz="1800" dirty="0">
                <a:latin typeface="Comic Sans MS" panose="030F0702030302020204" pitchFamily="66" charset="0"/>
              </a:rPr>
              <a:t>, into an efficient sequence of operations at the </a:t>
            </a:r>
            <a:r>
              <a:rPr lang="en-US" altLang="zh-CN" sz="1800" dirty="0">
                <a:solidFill>
                  <a:srgbClr val="0000FF"/>
                </a:solidFill>
                <a:latin typeface="Comic Sans MS" panose="030F0702030302020204" pitchFamily="66" charset="0"/>
              </a:rPr>
              <a:t>physical level </a:t>
            </a:r>
            <a:r>
              <a:rPr lang="en-US" altLang="zh-CN" sz="1800" dirty="0">
                <a:latin typeface="Comic Sans MS" panose="030F0702030302020204" pitchFamily="66" charset="0"/>
              </a:rPr>
              <a:t>such that helps the database system to simplify and facilitate access to data</a:t>
            </a:r>
            <a:endParaRPr lang="en-US" altLang="zh-CN" sz="1800" dirty="0">
              <a:latin typeface="Comic Sans MS" panose="030F0702030302020204" pitchFamily="66" charset="0"/>
            </a:endParaRPr>
          </a:p>
          <a:p>
            <a:pPr>
              <a:spcBef>
                <a:spcPts val="600"/>
              </a:spcBef>
              <a:spcAft>
                <a:spcPts val="0"/>
              </a:spcAft>
            </a:pPr>
            <a:r>
              <a:rPr lang="en-US" altLang="zh-CN" sz="2200" b="1">
                <a:solidFill>
                  <a:srgbClr val="FF0000"/>
                </a:solidFill>
                <a:latin typeface="Comic Sans MS" panose="030F0702030302020204" pitchFamily="66" charset="0"/>
              </a:rPr>
              <a:t>Transaction manager</a:t>
            </a:r>
            <a:endParaRPr lang="en-US" altLang="zh-CN" sz="2200" b="1">
              <a:solidFill>
                <a:srgbClr val="FF0000"/>
              </a:solidFill>
              <a:latin typeface="Comic Sans MS" panose="030F0702030302020204" pitchFamily="66" charset="0"/>
            </a:endParaRPr>
          </a:p>
          <a:p>
            <a:pPr lvl="1">
              <a:spcBef>
                <a:spcPts val="600"/>
              </a:spcBef>
              <a:spcAft>
                <a:spcPts val="0"/>
              </a:spcAft>
            </a:pPr>
            <a:r>
              <a:rPr lang="en-US" altLang="zh-CN" sz="1800">
                <a:latin typeface="Comic Sans MS" panose="030F0702030302020204" pitchFamily="66" charset="0"/>
              </a:rPr>
              <a:t>ensures </a:t>
            </a:r>
            <a:r>
              <a:rPr lang="en-US" altLang="zh-CN" sz="1800" dirty="0">
                <a:latin typeface="Comic Sans MS" panose="030F0702030302020204" pitchFamily="66" charset="0"/>
              </a:rPr>
              <a:t>that the database remains in a consistent (correct) state despite system failures, and that concurrent transaction executions proceed without conflicting </a:t>
            </a:r>
            <a:endParaRPr lang="en-US" altLang="zh-CN" sz="700" dirty="0">
              <a:latin typeface="Comic Sans MS" panose="030F0702030302020204" pitchFamily="66"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Storage Management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69214"/>
            <a:ext cx="8712968" cy="4350807"/>
          </a:xfrm>
        </p:spPr>
        <p:txBody>
          <a:bodyPr/>
          <a:lstStyle/>
          <a:p>
            <a:pPr>
              <a:spcBef>
                <a:spcPts val="600"/>
              </a:spcBef>
              <a:spcAft>
                <a:spcPts val="0"/>
              </a:spcAft>
            </a:pPr>
            <a:r>
              <a:rPr lang="en-US" altLang="zh-CN" sz="2000" b="1" dirty="0">
                <a:solidFill>
                  <a:srgbClr val="FF0000"/>
                </a:solidFill>
                <a:latin typeface="Comic Sans MS" panose="030F0702030302020204" pitchFamily="66" charset="0"/>
              </a:rPr>
              <a:t>Storage manager </a:t>
            </a:r>
            <a:r>
              <a:rPr lang="en-US" altLang="zh-CN" sz="2000" dirty="0">
                <a:latin typeface="Comic Sans MS" panose="030F0702030302020204" pitchFamily="66" charset="0"/>
              </a:rPr>
              <a:t>is a program module that provides the interface between the low-level data stored in the database and the application programs and queries submitted to the system.</a:t>
            </a:r>
            <a:endParaRPr lang="en-US" altLang="zh-CN" sz="2000" dirty="0">
              <a:latin typeface="Comic Sans MS" panose="030F0702030302020204" pitchFamily="66" charset="0"/>
            </a:endParaRPr>
          </a:p>
          <a:p>
            <a:pPr>
              <a:spcBef>
                <a:spcPts val="600"/>
              </a:spcBef>
              <a:spcAft>
                <a:spcPts val="0"/>
              </a:spcAft>
            </a:pPr>
            <a:r>
              <a:rPr lang="en-US" altLang="zh-CN" sz="2000" dirty="0">
                <a:latin typeface="Comic Sans MS" panose="030F0702030302020204" pitchFamily="66" charset="0"/>
              </a:rPr>
              <a:t>The storage manager is responsible for the following tasks: </a:t>
            </a:r>
            <a:endParaRPr lang="en-US" altLang="zh-CN" sz="2000" dirty="0">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Interaction with the file manager </a:t>
            </a:r>
            <a:endParaRPr lang="en-US" altLang="zh-CN" sz="1800" dirty="0">
              <a:solidFill>
                <a:srgbClr val="0000FF"/>
              </a:solidFill>
              <a:latin typeface="Comic Sans MS" panose="030F0702030302020204" pitchFamily="66" charset="0"/>
            </a:endParaRPr>
          </a:p>
          <a:p>
            <a:pPr lvl="2">
              <a:spcBef>
                <a:spcPts val="600"/>
              </a:spcBef>
              <a:spcAft>
                <a:spcPts val="0"/>
              </a:spcAft>
            </a:pPr>
            <a:r>
              <a:rPr lang="en-US" altLang="zh-CN" sz="1600" dirty="0">
                <a:latin typeface="Comic Sans MS" panose="030F0702030302020204" pitchFamily="66" charset="0"/>
              </a:rPr>
              <a:t>The raw data are stored on the disk using the file system provided by the operating system. The storage manager translates the various DML statements into low-level file-system commands. </a:t>
            </a:r>
            <a:endParaRPr lang="en-US" altLang="zh-CN" sz="1600" dirty="0">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Efficient storing, retrieving and updating of data</a:t>
            </a:r>
            <a:endParaRPr lang="en-US" altLang="zh-CN" sz="1800" dirty="0">
              <a:solidFill>
                <a:srgbClr val="0000FF"/>
              </a:solidFill>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Issues:</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Storage access</a:t>
            </a:r>
            <a:endParaRPr lang="en-US" altLang="zh-CN" sz="1800" dirty="0">
              <a:solidFill>
                <a:srgbClr val="0000FF"/>
              </a:solidFill>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File organization</a:t>
            </a:r>
            <a:endParaRPr lang="en-US" altLang="zh-CN" sz="1800" dirty="0">
              <a:solidFill>
                <a:srgbClr val="0000FF"/>
              </a:solidFill>
              <a:latin typeface="Comic Sans MS" panose="030F0702030302020204" pitchFamily="66" charset="0"/>
            </a:endParaRPr>
          </a:p>
          <a:p>
            <a:pPr lvl="1">
              <a:spcBef>
                <a:spcPts val="600"/>
              </a:spcBef>
              <a:spcAft>
                <a:spcPts val="0"/>
              </a:spcAft>
            </a:pPr>
            <a:r>
              <a:rPr lang="en-US" altLang="zh-CN" sz="1800" dirty="0">
                <a:solidFill>
                  <a:srgbClr val="0000FF"/>
                </a:solidFill>
                <a:latin typeface="Comic Sans MS" panose="030F0702030302020204" pitchFamily="66" charset="0"/>
              </a:rPr>
              <a:t>Indexing and hashing</a:t>
            </a:r>
            <a:endParaRPr lang="en-US" altLang="zh-CN" sz="1800" dirty="0">
              <a:solidFill>
                <a:srgbClr val="0000FF"/>
              </a:solidFill>
              <a:latin typeface="Comic Sans MS" panose="030F0702030302020204" pitchFamily="66"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Query Processor Component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35496" y="699542"/>
            <a:ext cx="4320480" cy="4392488"/>
          </a:xfrm>
        </p:spPr>
        <p:txBody>
          <a:bodyPr/>
          <a:lstStyle/>
          <a:p>
            <a:pPr>
              <a:spcBef>
                <a:spcPts val="600"/>
              </a:spcBef>
              <a:spcAft>
                <a:spcPts val="0"/>
              </a:spcAft>
            </a:pPr>
            <a:r>
              <a:rPr lang="en-US" altLang="zh-CN" sz="2000" b="1" dirty="0">
                <a:solidFill>
                  <a:srgbClr val="FF0000"/>
                </a:solidFill>
                <a:latin typeface="Comic Sans MS" panose="030F0702030302020204" pitchFamily="66" charset="0"/>
              </a:rPr>
              <a:t>DDL interpreter</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dirty="0">
                <a:solidFill>
                  <a:srgbClr val="0000FF"/>
                </a:solidFill>
                <a:latin typeface="Comic Sans MS" panose="030F0702030302020204" pitchFamily="66" charset="0"/>
              </a:rPr>
              <a:t>Parsing and translation</a:t>
            </a:r>
            <a:r>
              <a:rPr lang="en-US" altLang="zh-CN" sz="1600" dirty="0">
                <a:latin typeface="Comic Sans MS" panose="030F0702030302020204" pitchFamily="66" charset="0"/>
              </a:rPr>
              <a:t>: interprets DDL statements and records the definitions in the data dictionary.</a:t>
            </a:r>
            <a:endParaRPr lang="en-US" altLang="zh-CN" sz="1600" dirty="0">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DML compiler</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Translates DML statements in a query language into an </a:t>
            </a:r>
            <a:r>
              <a:rPr lang="en-US" altLang="zh-CN" sz="1600" dirty="0">
                <a:solidFill>
                  <a:srgbClr val="0000FF"/>
                </a:solidFill>
                <a:latin typeface="Comic Sans MS" panose="030F0702030302020204" pitchFamily="66" charset="0"/>
              </a:rPr>
              <a:t>evaluation plan </a:t>
            </a:r>
            <a:r>
              <a:rPr lang="en-US" altLang="zh-CN" sz="1600" dirty="0">
                <a:latin typeface="Comic Sans MS" panose="030F0702030302020204" pitchFamily="66" charset="0"/>
              </a:rPr>
              <a:t>consisting of low-level instructions that the query evaluation engine understands. </a:t>
            </a:r>
            <a:endParaRPr lang="en-US" altLang="zh-CN" sz="1600" dirty="0">
              <a:latin typeface="Comic Sans MS" panose="030F0702030302020204" pitchFamily="66" charset="0"/>
            </a:endParaRPr>
          </a:p>
          <a:p>
            <a:pPr lvl="1">
              <a:spcBef>
                <a:spcPts val="600"/>
              </a:spcBef>
              <a:spcAft>
                <a:spcPts val="0"/>
              </a:spcAft>
            </a:pPr>
            <a:r>
              <a:rPr lang="en-US" altLang="zh-CN" sz="1600" dirty="0">
                <a:solidFill>
                  <a:srgbClr val="0000FF"/>
                </a:solidFill>
                <a:latin typeface="Comic Sans MS" panose="030F0702030302020204" pitchFamily="66" charset="0"/>
              </a:rPr>
              <a:t>Query optimization</a:t>
            </a:r>
            <a:endParaRPr lang="en-US" altLang="zh-CN" sz="1600" dirty="0">
              <a:solidFill>
                <a:srgbClr val="0000FF"/>
              </a:solidFill>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Query evaluation engine</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Executes low-level instructions generated by the DML compiler </a:t>
            </a:r>
            <a:endParaRPr lang="en-US" altLang="zh-CN" sz="1600" dirty="0">
              <a:latin typeface="Comic Sans MS" panose="030F0702030302020204" pitchFamily="66" charset="0"/>
            </a:endParaRPr>
          </a:p>
        </p:txBody>
      </p:sp>
      <p:pic>
        <p:nvPicPr>
          <p:cNvPr id="4" name="Picture 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55976" y="1405220"/>
            <a:ext cx="4704524" cy="2822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Transaction Management</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928992" cy="4104456"/>
          </a:xfrm>
        </p:spPr>
        <p:txBody>
          <a:bodyPr/>
          <a:lstStyle/>
          <a:p>
            <a:pPr>
              <a:spcBef>
                <a:spcPts val="600"/>
              </a:spcBef>
              <a:spcAft>
                <a:spcPts val="0"/>
              </a:spcAft>
            </a:pPr>
            <a:r>
              <a:rPr lang="en-US" altLang="zh-CN" sz="2000" b="1" dirty="0">
                <a:solidFill>
                  <a:srgbClr val="FF0000"/>
                </a:solidFill>
                <a:latin typeface="Comic Sans MS" panose="030F0702030302020204" pitchFamily="66" charset="0"/>
              </a:rPr>
              <a:t>Transaction</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a collection of operations that perform a single logical function in a database application</a:t>
            </a:r>
            <a:endParaRPr lang="en-US" altLang="zh-CN" sz="1600" dirty="0">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Atomicity/consistency/isolation/durability (ACID)</a:t>
            </a:r>
            <a:endParaRPr lang="en-US" altLang="zh-CN" sz="1600" b="1" dirty="0">
              <a:solidFill>
                <a:srgbClr val="0000FF"/>
              </a:solidFill>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Transaction manager </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Ensure that the database remains in a </a:t>
            </a:r>
            <a:r>
              <a:rPr lang="en-US" altLang="zh-CN" sz="1600" dirty="0">
                <a:solidFill>
                  <a:srgbClr val="0000FF"/>
                </a:solidFill>
                <a:latin typeface="Comic Sans MS" panose="030F0702030302020204" pitchFamily="66" charset="0"/>
              </a:rPr>
              <a:t>consistent (correct) state </a:t>
            </a:r>
            <a:r>
              <a:rPr lang="en-US" altLang="zh-CN" sz="1600" dirty="0">
                <a:latin typeface="Comic Sans MS" panose="030F0702030302020204" pitchFamily="66" charset="0"/>
              </a:rPr>
              <a:t>despite system failures (e.g., power failures and operating system crashes) and transaction failures.</a:t>
            </a:r>
            <a:endParaRPr lang="en-US" altLang="zh-CN" sz="1600" dirty="0">
              <a:latin typeface="Comic Sans MS" panose="030F0702030302020204" pitchFamily="66" charset="0"/>
            </a:endParaRPr>
          </a:p>
          <a:p>
            <a:pPr marL="342900" lvl="1" indent="-342900">
              <a:spcBef>
                <a:spcPts val="600"/>
              </a:spcBef>
              <a:spcAft>
                <a:spcPts val="0"/>
              </a:spcAft>
              <a:buChar char="•"/>
            </a:pPr>
            <a:r>
              <a:rPr lang="en-US" altLang="zh-CN" b="1" dirty="0">
                <a:solidFill>
                  <a:srgbClr val="FF0000"/>
                </a:solidFill>
                <a:latin typeface="Comic Sans MS" panose="030F0702030302020204" pitchFamily="66" charset="0"/>
              </a:rPr>
              <a:t>Concurrency control manager</a:t>
            </a:r>
            <a:endParaRPr lang="en-US" altLang="zh-CN"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Control the interaction among the concurrent transactions to ensure the consistency of the database. </a:t>
            </a:r>
            <a:endParaRPr lang="en-US" altLang="zh-CN" sz="1600" dirty="0">
              <a:latin typeface="Comic Sans MS" panose="030F0702030302020204" pitchFamily="66" charset="0"/>
            </a:endParaRPr>
          </a:p>
          <a:p>
            <a:pPr marL="342900" lvl="1" indent="-342900">
              <a:spcBef>
                <a:spcPts val="600"/>
              </a:spcBef>
              <a:spcAft>
                <a:spcPts val="0"/>
              </a:spcAft>
              <a:buChar char="•"/>
            </a:pPr>
            <a:r>
              <a:rPr lang="en-US" altLang="zh-CN" b="1" dirty="0">
                <a:solidFill>
                  <a:srgbClr val="FF0000"/>
                </a:solidFill>
                <a:latin typeface="Comic Sans MS" panose="030F0702030302020204" pitchFamily="66" charset="0"/>
              </a:rPr>
              <a:t>Recovery manager</a:t>
            </a:r>
            <a:endParaRPr lang="en-US" altLang="zh-CN" b="1" dirty="0">
              <a:solidFill>
                <a:srgbClr val="FF0000"/>
              </a:solidFill>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Failure recovery</a:t>
            </a:r>
            <a:endParaRPr lang="en-US" altLang="zh-CN" sz="1600" dirty="0">
              <a:latin typeface="Comic Sans MS" panose="030F0702030302020204" pitchFamily="66"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Exercise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784976" cy="3805070"/>
          </a:xfrm>
        </p:spPr>
        <p:txBody>
          <a:bodyPr/>
          <a:lstStyle/>
          <a:p>
            <a:pPr>
              <a:spcBef>
                <a:spcPts val="600"/>
              </a:spcBef>
              <a:spcAft>
                <a:spcPts val="0"/>
              </a:spcAft>
            </a:pPr>
            <a:r>
              <a:rPr lang="en-US" altLang="zh-CN" sz="2000" dirty="0">
                <a:latin typeface="Comic Sans MS" panose="030F0702030302020204" pitchFamily="66" charset="0"/>
              </a:rPr>
              <a:t>The transaction to transfer funds from the account of department A to the account of department B could be defined to be composed of two separate programs:</a:t>
            </a:r>
            <a:endParaRPr lang="en-US" altLang="zh-CN" sz="20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debits (</a:t>
            </a:r>
            <a:r>
              <a:rPr lang="zh-CN" altLang="en-US" sz="1600" dirty="0">
                <a:latin typeface="Comic Sans MS" panose="030F0702030302020204" pitchFamily="66" charset="0"/>
              </a:rPr>
              <a:t>借记</a:t>
            </a:r>
            <a:r>
              <a:rPr lang="en-US" altLang="zh-CN" sz="1600" dirty="0">
                <a:latin typeface="Comic Sans MS" panose="030F0702030302020204" pitchFamily="66" charset="0"/>
              </a:rPr>
              <a:t>) account A, </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credits account B. </a:t>
            </a:r>
            <a:endParaRPr lang="en-US" altLang="zh-CN" sz="1600" dirty="0">
              <a:latin typeface="Comic Sans MS" panose="030F0702030302020204" pitchFamily="66" charset="0"/>
            </a:endParaRPr>
          </a:p>
          <a:p>
            <a:pPr lvl="1">
              <a:spcBef>
                <a:spcPts val="600"/>
              </a:spcBef>
              <a:spcAft>
                <a:spcPts val="0"/>
              </a:spcAft>
            </a:pPr>
            <a:endParaRPr lang="en-US" altLang="zh-CN" sz="1600" dirty="0">
              <a:latin typeface="Comic Sans MS" panose="030F0702030302020204" pitchFamily="66" charset="0"/>
            </a:endParaRPr>
          </a:p>
          <a:p>
            <a:pPr>
              <a:spcBef>
                <a:spcPts val="600"/>
              </a:spcBef>
              <a:spcAft>
                <a:spcPts val="0"/>
              </a:spcAft>
            </a:pPr>
            <a:r>
              <a:rPr lang="en-US" altLang="zh-CN" sz="2000" dirty="0">
                <a:solidFill>
                  <a:srgbClr val="0000FF"/>
                </a:solidFill>
                <a:latin typeface="Comic Sans MS" panose="030F0702030302020204" pitchFamily="66" charset="0"/>
              </a:rPr>
              <a:t>Will the execution of these two programs one after the other indeed preserve consistency?</a:t>
            </a:r>
            <a:endParaRPr lang="en-US" altLang="zh-CN" sz="2000" dirty="0">
              <a:solidFill>
                <a:srgbClr val="0000FF"/>
              </a:solidFill>
              <a:latin typeface="Comic Sans MS" panose="030F0702030302020204" pitchFamily="66" charset="0"/>
            </a:endParaRPr>
          </a:p>
          <a:p>
            <a:pPr>
              <a:spcBef>
                <a:spcPts val="600"/>
              </a:spcBef>
              <a:spcAft>
                <a:spcPts val="0"/>
              </a:spcAft>
            </a:pPr>
            <a:endParaRPr lang="en-US" altLang="zh-CN" sz="2000" dirty="0">
              <a:latin typeface="Comic Sans MS" panose="030F0702030302020204" pitchFamily="66" charset="0"/>
            </a:endParaRPr>
          </a:p>
          <a:p>
            <a:pPr>
              <a:spcBef>
                <a:spcPts val="600"/>
              </a:spcBef>
              <a:spcAft>
                <a:spcPts val="0"/>
              </a:spcAft>
            </a:pPr>
            <a:r>
              <a:rPr lang="en-US" altLang="zh-CN" sz="2000" dirty="0">
                <a:solidFill>
                  <a:srgbClr val="0000FF"/>
                </a:solidFill>
                <a:latin typeface="Comic Sans MS" panose="030F0702030302020204" pitchFamily="66" charset="0"/>
              </a:rPr>
              <a:t>Are programs A and B transactions?</a:t>
            </a:r>
            <a:r>
              <a:rPr lang="en-US" altLang="zh-CN" sz="1600" dirty="0">
                <a:solidFill>
                  <a:srgbClr val="0000FF"/>
                </a:solidFill>
                <a:latin typeface="Comic Sans MS" panose="030F0702030302020204" pitchFamily="66" charset="0"/>
              </a:rPr>
              <a:t> </a:t>
            </a:r>
            <a:endParaRPr lang="en-US" altLang="zh-CN" sz="1600" dirty="0">
              <a:solidFill>
                <a:srgbClr val="0000FF"/>
              </a:solidFill>
              <a:latin typeface="Comic Sans MS" panose="030F0702030302020204" pitchFamily="66"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design</a:t>
            </a:r>
            <a:r>
              <a:rPr lang="en-US" altLang="zh-CN" b="1">
                <a:solidFill>
                  <a:srgbClr val="FF0000"/>
                </a:solidFill>
                <a:latin typeface="Comic Sans MS" panose="030F0702030302020204" pitchFamily="66" charset="0"/>
              </a:rPr>
              <a:t> </a:t>
            </a:r>
            <a:endParaRPr lang="en-US" altLang="zh-CN" b="1">
              <a:solidFill>
                <a:srgbClr val="FF0000"/>
              </a:solidFill>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engine</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Database architecture</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904280" y="1790804"/>
            <a:ext cx="145851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Database </a:t>
            </a:r>
            <a:endParaRPr lang="en-US" altLang="zh-CN" sz="2100" b="1" dirty="0">
              <a:solidFill>
                <a:srgbClr val="FF0000"/>
              </a:solidFill>
              <a:latin typeface="Comic Sans MS" panose="030F0702030302020204" pitchFamily="66" charset="0"/>
              <a:cs typeface="Arial" panose="020B0604020202020204" pitchFamily="34" charset="0"/>
            </a:endParaRPr>
          </a:p>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System </a:t>
            </a:r>
            <a:endParaRPr lang="en-US" altLang="zh-CN" sz="2100" b="1" dirty="0">
              <a:solidFill>
                <a:srgbClr val="FF0000"/>
              </a:solidFill>
              <a:latin typeface="Comic Sans MS" panose="030F0702030302020204" pitchFamily="66" charset="0"/>
              <a:cs typeface="Arial" panose="020B0604020202020204" pitchFamily="34" charset="0"/>
            </a:endParaRPr>
          </a:p>
          <a:p>
            <a:pPr algn="ctr" defTabSz="685800">
              <a:spcBef>
                <a:spcPct val="0"/>
              </a:spcBef>
            </a:pPr>
            <a:r>
              <a:rPr lang="en-US" altLang="zh-CN" sz="2100" b="1" dirty="0">
                <a:solidFill>
                  <a:srgbClr val="FF0000"/>
                </a:solidFill>
                <a:latin typeface="Comic Sans MS" panose="030F0702030302020204" pitchFamily="66" charset="0"/>
                <a:cs typeface="Arial" panose="020B0604020202020204" pitchFamily="34" charset="0"/>
              </a:rPr>
              <a:t>Structure</a:t>
            </a:r>
            <a:r>
              <a:rPr lang="en-US" altLang="zh-CN" sz="2100" dirty="0">
                <a:solidFill>
                  <a:srgbClr val="FF0000"/>
                </a:solidFill>
                <a:latin typeface="Comic Sans MS" panose="030F0702030302020204" pitchFamily="66" charset="0"/>
                <a:cs typeface="Arial" panose="020B0604020202020204" pitchFamily="34" charset="0"/>
              </a:rPr>
              <a:t> </a:t>
            </a:r>
            <a:endParaRPr lang="en-US" altLang="zh-CN" sz="2100" dirty="0">
              <a:solidFill>
                <a:srgbClr val="FF0000"/>
              </a:solidFill>
              <a:latin typeface="Comic Sans MS" panose="030F0702030302020204" pitchFamily="66" charset="0"/>
              <a:cs typeface="Arial" panose="020B0604020202020204" pitchFamily="34" charset="0"/>
            </a:endParaRPr>
          </a:p>
        </p:txBody>
      </p:sp>
      <p:sp>
        <p:nvSpPr>
          <p:cNvPr id="3" name="Text Box 4"/>
          <p:cNvSpPr txBox="1">
            <a:spLocks noChangeArrowheads="1"/>
          </p:cNvSpPr>
          <p:nvPr/>
        </p:nvSpPr>
        <p:spPr bwMode="auto">
          <a:xfrm>
            <a:off x="6864791" y="4050507"/>
            <a:ext cx="8755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Database</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4" name="Text Box 5"/>
          <p:cNvSpPr txBox="1">
            <a:spLocks noChangeArrowheads="1"/>
          </p:cNvSpPr>
          <p:nvPr/>
        </p:nvSpPr>
        <p:spPr bwMode="auto">
          <a:xfrm>
            <a:off x="6815607" y="2321719"/>
            <a:ext cx="636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DBMS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5" name="Text Box 6"/>
          <p:cNvSpPr txBox="1">
            <a:spLocks noChangeArrowheads="1"/>
          </p:cNvSpPr>
          <p:nvPr/>
        </p:nvSpPr>
        <p:spPr bwMode="auto">
          <a:xfrm>
            <a:off x="6794846" y="969169"/>
            <a:ext cx="15215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Applications/tools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6" name="Text Box 7"/>
          <p:cNvSpPr txBox="1">
            <a:spLocks noChangeArrowheads="1"/>
          </p:cNvSpPr>
          <p:nvPr/>
        </p:nvSpPr>
        <p:spPr bwMode="auto">
          <a:xfrm>
            <a:off x="6879431" y="339329"/>
            <a:ext cx="6094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200" b="1" dirty="0">
                <a:solidFill>
                  <a:srgbClr val="0000FF"/>
                </a:solidFill>
                <a:latin typeface="Comic Sans MS" panose="030F0702030302020204" pitchFamily="66" charset="0"/>
                <a:cs typeface="Arial" panose="020B0604020202020204" pitchFamily="34" charset="0"/>
              </a:rPr>
              <a:t>Users</a:t>
            </a:r>
            <a:endParaRPr lang="en-US" altLang="zh-CN" sz="1200" b="1" dirty="0">
              <a:solidFill>
                <a:srgbClr val="0000FF"/>
              </a:solidFill>
              <a:latin typeface="Comic Sans MS" panose="030F0702030302020204" pitchFamily="66" charset="0"/>
              <a:cs typeface="Arial" panose="020B0604020202020204" pitchFamily="34" charset="0"/>
            </a:endParaRPr>
          </a:p>
        </p:txBody>
      </p:sp>
      <p:sp>
        <p:nvSpPr>
          <p:cNvPr id="7" name="Line 9"/>
          <p:cNvSpPr>
            <a:spLocks noChangeShapeType="1"/>
          </p:cNvSpPr>
          <p:nvPr/>
        </p:nvSpPr>
        <p:spPr bwMode="auto">
          <a:xfrm>
            <a:off x="2789635" y="1437085"/>
            <a:ext cx="4752975" cy="0"/>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wrap="none"/>
          <a:lstStyle/>
          <a:p>
            <a:pPr defTabSz="685800" eaLnBrk="0" hangingPunct="0">
              <a:spcBef>
                <a:spcPct val="0"/>
              </a:spcBef>
            </a:pPr>
            <a:endParaRPr kumimoji="1" lang="zh-CN" altLang="en-US" sz="1800">
              <a:solidFill>
                <a:prstClr val="black"/>
              </a:solidFill>
              <a:latin typeface="Tahoma" panose="020B0604030504040204" pitchFamily="34" charset="0"/>
              <a:ea typeface="宋体" panose="02010600030101010101" pitchFamily="2" charset="-122"/>
            </a:endParaRPr>
          </a:p>
        </p:txBody>
      </p:sp>
      <p:sp>
        <p:nvSpPr>
          <p:cNvPr id="8" name="Line 10"/>
          <p:cNvSpPr>
            <a:spLocks noChangeShapeType="1"/>
          </p:cNvSpPr>
          <p:nvPr/>
        </p:nvSpPr>
        <p:spPr bwMode="auto">
          <a:xfrm>
            <a:off x="2789635" y="844154"/>
            <a:ext cx="4752975" cy="0"/>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wrap="none"/>
          <a:lstStyle/>
          <a:p>
            <a:pPr defTabSz="685800" eaLnBrk="0" hangingPunct="0">
              <a:spcBef>
                <a:spcPct val="0"/>
              </a:spcBef>
            </a:pPr>
            <a:endParaRPr kumimoji="1" lang="zh-CN" altLang="en-US" sz="1800">
              <a:solidFill>
                <a:prstClr val="black"/>
              </a:solidFill>
              <a:latin typeface="Tahoma" panose="020B0604030504040204" pitchFamily="34" charset="0"/>
              <a:ea typeface="宋体" panose="02010600030101010101" pitchFamily="2" charset="-122"/>
            </a:endParaRPr>
          </a:p>
        </p:txBody>
      </p:sp>
      <p:pic>
        <p:nvPicPr>
          <p:cNvPr id="9" name="Picture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13471" y="250032"/>
            <a:ext cx="3902745" cy="479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Database system</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design </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Database Architecture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352928" cy="3805070"/>
          </a:xfrm>
        </p:spPr>
        <p:txBody>
          <a:bodyPr/>
          <a:lstStyle/>
          <a:p>
            <a:pPr>
              <a:lnSpc>
                <a:spcPct val="150000"/>
              </a:lnSpc>
              <a:spcBef>
                <a:spcPts val="600"/>
              </a:spcBef>
              <a:spcAft>
                <a:spcPts val="0"/>
              </a:spcAft>
            </a:pPr>
            <a:r>
              <a:rPr lang="en-US" altLang="zh-CN" sz="2000" dirty="0">
                <a:latin typeface="Comic Sans MS" panose="030F0702030302020204" pitchFamily="66" charset="0"/>
              </a:rPr>
              <a:t>The architecture of a database systems is greatly influenced by the underlying computer system on which the database is running:</a:t>
            </a:r>
            <a:endParaRPr lang="en-US" altLang="zh-CN" sz="2000" dirty="0">
              <a:latin typeface="Comic Sans MS" panose="030F0702030302020204" pitchFamily="66" charset="0"/>
            </a:endParaRPr>
          </a:p>
          <a:p>
            <a:pPr lvl="1">
              <a:lnSpc>
                <a:spcPct val="150000"/>
              </a:lnSpc>
              <a:spcBef>
                <a:spcPts val="600"/>
              </a:spcBef>
              <a:spcAft>
                <a:spcPts val="0"/>
              </a:spcAft>
            </a:pPr>
            <a:r>
              <a:rPr lang="en-US" altLang="zh-CN" sz="1800" b="1" dirty="0">
                <a:solidFill>
                  <a:srgbClr val="0000FF"/>
                </a:solidFill>
                <a:latin typeface="Comic Sans MS" panose="030F0702030302020204" pitchFamily="66" charset="0"/>
              </a:rPr>
              <a:t>Centralized</a:t>
            </a:r>
            <a:endParaRPr lang="en-US" altLang="zh-CN" sz="1800" b="1" dirty="0">
              <a:solidFill>
                <a:srgbClr val="0000FF"/>
              </a:solidFill>
              <a:latin typeface="Comic Sans MS" panose="030F0702030302020204" pitchFamily="66" charset="0"/>
            </a:endParaRPr>
          </a:p>
          <a:p>
            <a:pPr lvl="1">
              <a:lnSpc>
                <a:spcPct val="150000"/>
              </a:lnSpc>
              <a:spcBef>
                <a:spcPts val="600"/>
              </a:spcBef>
              <a:spcAft>
                <a:spcPts val="0"/>
              </a:spcAft>
            </a:pPr>
            <a:r>
              <a:rPr lang="en-US" altLang="zh-CN" sz="1800" b="1" dirty="0">
                <a:solidFill>
                  <a:srgbClr val="0000FF"/>
                </a:solidFill>
                <a:latin typeface="Comic Sans MS" panose="030F0702030302020204" pitchFamily="66" charset="0"/>
              </a:rPr>
              <a:t>Client-server / Browser-server</a:t>
            </a:r>
            <a:endParaRPr lang="en-US" altLang="zh-CN" sz="1800" b="1" dirty="0">
              <a:solidFill>
                <a:srgbClr val="0000FF"/>
              </a:solidFill>
              <a:latin typeface="Comic Sans MS" panose="030F0702030302020204" pitchFamily="66" charset="0"/>
            </a:endParaRPr>
          </a:p>
          <a:p>
            <a:pPr lvl="1">
              <a:lnSpc>
                <a:spcPct val="150000"/>
              </a:lnSpc>
              <a:spcBef>
                <a:spcPts val="600"/>
              </a:spcBef>
              <a:spcAft>
                <a:spcPts val="0"/>
              </a:spcAft>
            </a:pPr>
            <a:r>
              <a:rPr lang="en-US" altLang="zh-CN" sz="1800" b="1" dirty="0">
                <a:solidFill>
                  <a:srgbClr val="0000FF"/>
                </a:solidFill>
                <a:latin typeface="Comic Sans MS" panose="030F0702030302020204" pitchFamily="66" charset="0"/>
              </a:rPr>
              <a:t>Parallel (multi-processor)</a:t>
            </a:r>
            <a:endParaRPr lang="en-US" altLang="zh-CN" sz="1800" b="1" dirty="0">
              <a:solidFill>
                <a:srgbClr val="0000FF"/>
              </a:solidFill>
              <a:latin typeface="Comic Sans MS" panose="030F0702030302020204" pitchFamily="66" charset="0"/>
            </a:endParaRPr>
          </a:p>
          <a:p>
            <a:pPr lvl="1">
              <a:lnSpc>
                <a:spcPct val="150000"/>
              </a:lnSpc>
              <a:spcBef>
                <a:spcPts val="600"/>
              </a:spcBef>
              <a:spcAft>
                <a:spcPts val="0"/>
              </a:spcAft>
            </a:pPr>
            <a:r>
              <a:rPr lang="en-US" altLang="zh-CN" sz="1800" b="1" dirty="0">
                <a:solidFill>
                  <a:srgbClr val="0000FF"/>
                </a:solidFill>
                <a:latin typeface="Comic Sans MS" panose="030F0702030302020204" pitchFamily="66" charset="0"/>
              </a:rPr>
              <a:t>Distributed </a:t>
            </a:r>
            <a:endParaRPr lang="en-US" altLang="zh-CN" sz="1200" b="1" dirty="0">
              <a:solidFill>
                <a:srgbClr val="0000FF"/>
              </a:solidFill>
              <a:latin typeface="Comic Sans MS" panose="030F0702030302020204" pitchFamily="66"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Application Architectures</a:t>
            </a:r>
            <a:endParaRPr lang="zh-CN" altLang="en-US" dirty="0">
              <a:latin typeface="Comic Sans MS" panose="030F0702030302020204" pitchFamily="66" charset="0"/>
            </a:endParaRPr>
          </a:p>
        </p:txBody>
      </p:sp>
      <p:pic>
        <p:nvPicPr>
          <p:cNvPr id="6"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l="1018" t="13168" r="1443" b="13431"/>
          <a:stretch>
            <a:fillRect/>
          </a:stretch>
        </p:blipFill>
        <p:spPr bwMode="auto">
          <a:xfrm>
            <a:off x="1763688" y="771550"/>
            <a:ext cx="4939022"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pic>
      <p:sp>
        <p:nvSpPr>
          <p:cNvPr id="8" name="内容占位符 2"/>
          <p:cNvSpPr>
            <a:spLocks noGrp="1"/>
          </p:cNvSpPr>
          <p:nvPr>
            <p:ph idx="1"/>
          </p:nvPr>
        </p:nvSpPr>
        <p:spPr>
          <a:xfrm>
            <a:off x="215516" y="3651870"/>
            <a:ext cx="8712968" cy="1316682"/>
          </a:xfrm>
        </p:spPr>
        <p:txBody>
          <a:bodyPr/>
          <a:lstStyle/>
          <a:p>
            <a:pPr>
              <a:spcBef>
                <a:spcPts val="600"/>
              </a:spcBef>
              <a:spcAft>
                <a:spcPts val="0"/>
              </a:spcAft>
            </a:pPr>
            <a:r>
              <a:rPr lang="en-US" altLang="zh-CN" sz="1800" b="1" dirty="0">
                <a:solidFill>
                  <a:srgbClr val="FF0000"/>
                </a:solidFill>
                <a:latin typeface="Comic Sans MS" panose="030F0702030302020204" pitchFamily="66" charset="0"/>
              </a:rPr>
              <a:t>Two-tier architecture</a:t>
            </a:r>
            <a:r>
              <a:rPr lang="en-US" altLang="zh-CN" sz="1600" b="1" dirty="0">
                <a:latin typeface="Comic Sans MS" panose="030F0702030302020204" pitchFamily="66" charset="0"/>
              </a:rPr>
              <a:t>:</a:t>
            </a:r>
            <a:r>
              <a:rPr lang="en-US" altLang="zh-CN" sz="1600" dirty="0">
                <a:latin typeface="Comic Sans MS" panose="030F0702030302020204" pitchFamily="66" charset="0"/>
              </a:rPr>
              <a:t>  e.g., client programs using ODBC/JDBC to communicate with a database</a:t>
            </a:r>
            <a:endParaRPr lang="en-US" altLang="zh-CN" sz="1600" dirty="0">
              <a:latin typeface="Comic Sans MS" panose="030F0702030302020204" pitchFamily="66" charset="0"/>
            </a:endParaRPr>
          </a:p>
          <a:p>
            <a:pPr>
              <a:spcBef>
                <a:spcPts val="600"/>
              </a:spcBef>
              <a:spcAft>
                <a:spcPts val="0"/>
              </a:spcAft>
            </a:pPr>
            <a:r>
              <a:rPr lang="en-US" altLang="zh-CN" sz="1800" b="1" dirty="0">
                <a:solidFill>
                  <a:srgbClr val="FF0000"/>
                </a:solidFill>
                <a:latin typeface="Comic Sans MS" panose="030F0702030302020204" pitchFamily="66" charset="0"/>
              </a:rPr>
              <a:t>Three-tier architecture</a:t>
            </a:r>
            <a:r>
              <a:rPr lang="en-US" altLang="zh-CN" sz="1600" b="1" dirty="0">
                <a:latin typeface="Comic Sans MS" panose="030F0702030302020204" pitchFamily="66" charset="0"/>
              </a:rPr>
              <a:t>:</a:t>
            </a:r>
            <a:r>
              <a:rPr lang="en-US" altLang="zh-CN" sz="1600" dirty="0">
                <a:latin typeface="Comic Sans MS" panose="030F0702030302020204" pitchFamily="66" charset="0"/>
              </a:rPr>
              <a:t> e.g., web-based applications, and applications built using “</a:t>
            </a:r>
            <a:r>
              <a:rPr lang="en-US" altLang="zh-CN" sz="1600" dirty="0">
                <a:solidFill>
                  <a:srgbClr val="0000FF"/>
                </a:solidFill>
                <a:latin typeface="Comic Sans MS" panose="030F0702030302020204" pitchFamily="66" charset="0"/>
              </a:rPr>
              <a:t>middleware</a:t>
            </a:r>
            <a:r>
              <a:rPr lang="en-US" altLang="zh-CN" sz="1600" dirty="0">
                <a:latin typeface="Comic Sans MS" panose="030F0702030302020204" pitchFamily="66" charset="0"/>
              </a:rPr>
              <a:t>”</a:t>
            </a:r>
            <a:endParaRPr lang="en-US" altLang="zh-CN" sz="1600" dirty="0">
              <a:latin typeface="Comic Sans MS" panose="030F0702030302020204" pitchFamily="66"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design</a:t>
            </a:r>
            <a:r>
              <a:rPr lang="en-US" altLang="zh-CN" b="1">
                <a:solidFill>
                  <a:srgbClr val="FF0000"/>
                </a:solidFill>
                <a:latin typeface="Comic Sans MS" panose="030F0702030302020204" pitchFamily="66" charset="0"/>
              </a:rPr>
              <a:t> </a:t>
            </a:r>
            <a:endParaRPr lang="en-US" altLang="zh-CN" b="1">
              <a:solidFill>
                <a:srgbClr val="FF0000"/>
              </a:solidFill>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DB user and administrator</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History of DB</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Database Users</a:t>
            </a:r>
            <a:endParaRPr lang="zh-CN" altLang="en-US" dirty="0">
              <a:latin typeface="Comic Sans MS" panose="030F0702030302020204" pitchFamily="66" charset="0"/>
            </a:endParaRPr>
          </a:p>
        </p:txBody>
      </p:sp>
      <p:sp>
        <p:nvSpPr>
          <p:cNvPr id="3" name="内容占位符 2"/>
          <p:cNvSpPr>
            <a:spLocks noGrp="1"/>
          </p:cNvSpPr>
          <p:nvPr>
            <p:ph idx="1"/>
          </p:nvPr>
        </p:nvSpPr>
        <p:spPr>
          <a:xfrm>
            <a:off x="0" y="699542"/>
            <a:ext cx="9108504" cy="4392488"/>
          </a:xfrm>
        </p:spPr>
        <p:txBody>
          <a:bodyPr/>
          <a:lstStyle/>
          <a:p>
            <a:pPr>
              <a:spcBef>
                <a:spcPts val="600"/>
              </a:spcBef>
              <a:spcAft>
                <a:spcPts val="0"/>
              </a:spcAft>
            </a:pPr>
            <a:r>
              <a:rPr lang="en-US" altLang="zh-CN" sz="2000" dirty="0">
                <a:latin typeface="Comic Sans MS" panose="030F0702030302020204" pitchFamily="66" charset="0"/>
              </a:rPr>
              <a:t>Users are differentiated by the way they interact with the system </a:t>
            </a:r>
            <a:endParaRPr lang="en-US" altLang="zh-CN" sz="2000" dirty="0">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Naive users</a:t>
            </a:r>
            <a:r>
              <a:rPr lang="zh-CN" altLang="en-US" sz="1800" dirty="0">
                <a:latin typeface="Comic Sans MS" panose="030F0702030302020204" pitchFamily="66" charset="0"/>
              </a:rPr>
              <a:t>（无经验用户</a:t>
            </a:r>
            <a:r>
              <a:rPr lang="en-US" altLang="zh-CN" sz="1800" dirty="0">
                <a:latin typeface="Comic Sans MS" panose="030F0702030302020204" pitchFamily="66" charset="0"/>
              </a:rPr>
              <a:t>) </a:t>
            </a:r>
            <a:endParaRPr lang="en-US" altLang="zh-CN" sz="18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Use application programs that have been developed previously</a:t>
            </a:r>
            <a:endParaRPr lang="en-US" altLang="zh-CN" sz="14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E.g., people accessing database over the web, bank tellers, various apps</a:t>
            </a:r>
            <a:endParaRPr lang="en-US" altLang="zh-CN" sz="1400" dirty="0">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Application programmers </a:t>
            </a:r>
            <a:r>
              <a:rPr lang="en-US" altLang="zh-CN" sz="1800" dirty="0">
                <a:latin typeface="Comic Sans MS" panose="030F0702030302020204" pitchFamily="66" charset="0"/>
              </a:rPr>
              <a:t>(</a:t>
            </a:r>
            <a:r>
              <a:rPr lang="zh-CN" altLang="en-US" sz="1800" dirty="0">
                <a:latin typeface="Comic Sans MS" panose="030F0702030302020204" pitchFamily="66" charset="0"/>
              </a:rPr>
              <a:t>应用程序员</a:t>
            </a:r>
            <a:r>
              <a:rPr lang="en-US" altLang="zh-CN" sz="1800" dirty="0">
                <a:latin typeface="Comic Sans MS" panose="030F0702030302020204" pitchFamily="66" charset="0"/>
              </a:rPr>
              <a:t>)</a:t>
            </a:r>
            <a:endParaRPr lang="en-US" altLang="zh-CN" sz="18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Interact with system through DML calls</a:t>
            </a:r>
            <a:endParaRPr lang="en-US" altLang="zh-CN" sz="1400" dirty="0">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Sophisticated users</a:t>
            </a:r>
            <a:r>
              <a:rPr lang="zh-CN" altLang="en-US" sz="1800" dirty="0">
                <a:latin typeface="Comic Sans MS" panose="030F0702030302020204" pitchFamily="66" charset="0"/>
              </a:rPr>
              <a:t>（熟练的用户）</a:t>
            </a:r>
            <a:r>
              <a:rPr lang="en-US" altLang="zh-CN" sz="1800" dirty="0">
                <a:latin typeface="Comic Sans MS" panose="030F0702030302020204" pitchFamily="66" charset="0"/>
              </a:rPr>
              <a:t> </a:t>
            </a:r>
            <a:endParaRPr lang="en-US" altLang="zh-CN" sz="18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Form requests in a database query language</a:t>
            </a:r>
            <a:endParaRPr lang="en-US" altLang="zh-CN" sz="1400" dirty="0">
              <a:latin typeface="Comic Sans MS" panose="030F0702030302020204" pitchFamily="66" charset="0"/>
            </a:endParaRPr>
          </a:p>
          <a:p>
            <a:pPr lvl="1">
              <a:spcBef>
                <a:spcPts val="600"/>
              </a:spcBef>
              <a:spcAft>
                <a:spcPts val="0"/>
              </a:spcAft>
            </a:pPr>
            <a:r>
              <a:rPr lang="en-US" altLang="zh-CN" sz="1800" b="1" dirty="0">
                <a:solidFill>
                  <a:srgbClr val="0000FF"/>
                </a:solidFill>
                <a:latin typeface="Comic Sans MS" panose="030F0702030302020204" pitchFamily="66" charset="0"/>
              </a:rPr>
              <a:t>Specialized users </a:t>
            </a:r>
            <a:r>
              <a:rPr lang="zh-CN" altLang="en-US" sz="1800" dirty="0">
                <a:latin typeface="Comic Sans MS" panose="030F0702030302020204" pitchFamily="66" charset="0"/>
              </a:rPr>
              <a:t>（专门的用户）</a:t>
            </a:r>
            <a:endParaRPr lang="en-US" altLang="zh-CN" sz="18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Write specialized database applications that do not fit into the traditional data processing framework</a:t>
            </a:r>
            <a:endParaRPr lang="en-US" altLang="zh-CN" sz="1400" dirty="0">
              <a:latin typeface="Comic Sans MS" panose="030F0702030302020204" pitchFamily="66" charset="0"/>
            </a:endParaRPr>
          </a:p>
          <a:p>
            <a:pPr lvl="2">
              <a:spcBef>
                <a:spcPts val="600"/>
              </a:spcBef>
              <a:spcAft>
                <a:spcPts val="0"/>
              </a:spcAft>
            </a:pPr>
            <a:r>
              <a:rPr lang="en-US" altLang="zh-CN" sz="1400" dirty="0">
                <a:latin typeface="Comic Sans MS" panose="030F0702030302020204" pitchFamily="66" charset="0"/>
              </a:rPr>
              <a:t>computer-aided design systems, knowledge base and expert systems, systems that store data with complex data types (e.g., graphics data and audio data), and environment-modeling systems </a:t>
            </a:r>
            <a:endParaRPr lang="en-US" altLang="zh-CN" sz="1400" dirty="0">
              <a:latin typeface="Comic Sans MS" panose="030F0702030302020204" pitchFamily="66" charset="0"/>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People Working with DBMS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99542"/>
            <a:ext cx="8568952" cy="4032448"/>
          </a:xfrm>
        </p:spPr>
        <p:txBody>
          <a:bodyPr/>
          <a:lstStyle/>
          <a:p>
            <a:pPr>
              <a:spcBef>
                <a:spcPts val="0"/>
              </a:spcBef>
              <a:spcAft>
                <a:spcPts val="0"/>
              </a:spcAft>
            </a:pPr>
            <a:r>
              <a:rPr lang="en-US" altLang="zh-CN" sz="2000" b="1" dirty="0">
                <a:solidFill>
                  <a:srgbClr val="0000FF"/>
                </a:solidFill>
                <a:latin typeface="Comic Sans MS" panose="030F0702030302020204" pitchFamily="66" charset="0"/>
              </a:rPr>
              <a:t>End users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Query/update databases through application user interfaces (e.g., Amazon.com, </a:t>
            </a:r>
            <a:r>
              <a:rPr lang="zh-CN" altLang="en-US" sz="1600" dirty="0">
                <a:latin typeface="Comic Sans MS" panose="030F0702030302020204" pitchFamily="66" charset="0"/>
              </a:rPr>
              <a:t>同心云</a:t>
            </a:r>
            <a:r>
              <a:rPr lang="en-US" altLang="zh-CN" sz="1600" dirty="0">
                <a:latin typeface="Comic Sans MS" panose="030F0702030302020204" pitchFamily="66" charset="0"/>
              </a:rPr>
              <a:t>, </a:t>
            </a:r>
            <a:r>
              <a:rPr lang="zh-CN" altLang="en-US" sz="1600" dirty="0">
                <a:latin typeface="Comic Sans MS" panose="030F0702030302020204" pitchFamily="66" charset="0"/>
              </a:rPr>
              <a:t>本研一体化系统</a:t>
            </a:r>
            <a:r>
              <a:rPr lang="en-US" altLang="zh-CN" sz="1600" dirty="0">
                <a:latin typeface="Comic Sans MS" panose="030F0702030302020204" pitchFamily="66" charset="0"/>
              </a:rPr>
              <a:t>, etc.)</a:t>
            </a:r>
            <a:endParaRPr lang="en-US" altLang="zh-CN" sz="1600" dirty="0">
              <a:latin typeface="Comic Sans MS" panose="030F0702030302020204" pitchFamily="66" charset="0"/>
            </a:endParaRPr>
          </a:p>
          <a:p>
            <a:pPr>
              <a:spcBef>
                <a:spcPts val="0"/>
              </a:spcBef>
              <a:spcAft>
                <a:spcPts val="0"/>
              </a:spcAft>
            </a:pPr>
            <a:r>
              <a:rPr lang="en-US" altLang="zh-CN" sz="2000" b="1" dirty="0">
                <a:solidFill>
                  <a:srgbClr val="0000FF"/>
                </a:solidFill>
                <a:latin typeface="Comic Sans MS" panose="030F0702030302020204" pitchFamily="66" charset="0"/>
              </a:rPr>
              <a:t>Database designers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Design database “schema” to model the real world</a:t>
            </a:r>
            <a:endParaRPr lang="en-US" altLang="zh-CN" sz="1600" dirty="0">
              <a:latin typeface="Comic Sans MS" panose="030F0702030302020204" pitchFamily="66" charset="0"/>
            </a:endParaRPr>
          </a:p>
          <a:p>
            <a:pPr>
              <a:spcBef>
                <a:spcPts val="0"/>
              </a:spcBef>
              <a:spcAft>
                <a:spcPts val="0"/>
              </a:spcAft>
            </a:pPr>
            <a:r>
              <a:rPr lang="en-US" altLang="zh-CN" sz="2000" b="1" dirty="0">
                <a:solidFill>
                  <a:srgbClr val="0000FF"/>
                </a:solidFill>
                <a:latin typeface="Comic Sans MS" panose="030F0702030302020204" pitchFamily="66" charset="0"/>
              </a:rPr>
              <a:t>Database application developers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Build applications that interact with databases</a:t>
            </a:r>
            <a:endParaRPr lang="en-US" altLang="zh-CN" sz="1600" dirty="0">
              <a:latin typeface="Comic Sans MS" panose="030F0702030302020204" pitchFamily="66" charset="0"/>
            </a:endParaRPr>
          </a:p>
          <a:p>
            <a:pPr>
              <a:spcBef>
                <a:spcPts val="0"/>
              </a:spcBef>
              <a:spcAft>
                <a:spcPts val="0"/>
              </a:spcAft>
            </a:pPr>
            <a:r>
              <a:rPr lang="en-US" altLang="zh-CN" sz="2000" b="1" dirty="0">
                <a:solidFill>
                  <a:srgbClr val="FF0000"/>
                </a:solidFill>
                <a:latin typeface="Comic Sans MS" panose="030F0702030302020204" pitchFamily="66" charset="0"/>
              </a:rPr>
              <a:t>Database administrators </a:t>
            </a:r>
            <a:r>
              <a:rPr lang="en-US" altLang="zh-CN" sz="2000" dirty="0">
                <a:latin typeface="Comic Sans MS" panose="030F0702030302020204" pitchFamily="66" charset="0"/>
              </a:rPr>
              <a:t>(a.k.a. </a:t>
            </a:r>
            <a:r>
              <a:rPr lang="en-US" altLang="zh-CN" sz="2000" b="1" dirty="0">
                <a:solidFill>
                  <a:srgbClr val="FF0000"/>
                </a:solidFill>
                <a:latin typeface="Comic Sans MS" panose="030F0702030302020204" pitchFamily="66" charset="0"/>
              </a:rPr>
              <a:t>DBA</a:t>
            </a:r>
            <a:r>
              <a:rPr lang="en-US" altLang="zh-CN" sz="2000" dirty="0">
                <a:latin typeface="Comic Sans MS" panose="030F0702030302020204" pitchFamily="66" charset="0"/>
              </a:rPr>
              <a:t>)</a:t>
            </a:r>
            <a:endParaRPr lang="en-US" altLang="zh-CN" sz="20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Load, back up, and restore data</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Fine-tune databases for better performance</a:t>
            </a:r>
            <a:endParaRPr lang="en-US" altLang="zh-CN" sz="1600" dirty="0">
              <a:latin typeface="Comic Sans MS" panose="030F0702030302020204" pitchFamily="66" charset="0"/>
            </a:endParaRPr>
          </a:p>
          <a:p>
            <a:pPr>
              <a:spcBef>
                <a:spcPts val="0"/>
              </a:spcBef>
              <a:spcAft>
                <a:spcPts val="0"/>
              </a:spcAft>
            </a:pPr>
            <a:r>
              <a:rPr lang="en-US" altLang="zh-CN" sz="2000" b="1" dirty="0">
                <a:solidFill>
                  <a:srgbClr val="0000FF"/>
                </a:solidFill>
                <a:latin typeface="Comic Sans MS" panose="030F0702030302020204" pitchFamily="66" charset="0"/>
              </a:rPr>
              <a:t>DBMS implementors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Develop the DBMS or specialized data management software</a:t>
            </a:r>
            <a:endParaRPr lang="en-US" altLang="zh-CN" sz="1600" dirty="0">
              <a:latin typeface="Comic Sans MS" panose="030F0702030302020204" pitchFamily="66" charset="0"/>
            </a:endParaRPr>
          </a:p>
          <a:p>
            <a:pPr lvl="1">
              <a:spcBef>
                <a:spcPts val="0"/>
              </a:spcBef>
              <a:spcAft>
                <a:spcPts val="600"/>
              </a:spcAft>
            </a:pPr>
            <a:r>
              <a:rPr lang="en-US" altLang="zh-CN" sz="1600" dirty="0">
                <a:latin typeface="Comic Sans MS" panose="030F0702030302020204" pitchFamily="66" charset="0"/>
              </a:rPr>
              <a:t>Implement new techniques for query processing and optimization inside DBMS</a:t>
            </a:r>
            <a:endParaRPr lang="en-US" altLang="zh-CN" sz="1600" dirty="0">
              <a:latin typeface="Comic Sans MS" panose="030F0702030302020204" pitchFamily="66"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Database Administrator (DBA)</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8712968" cy="4104456"/>
          </a:xfrm>
        </p:spPr>
        <p:txBody>
          <a:bodyPr/>
          <a:lstStyle/>
          <a:p>
            <a:pPr>
              <a:spcBef>
                <a:spcPts val="600"/>
              </a:spcBef>
              <a:spcAft>
                <a:spcPts val="0"/>
              </a:spcAft>
            </a:pPr>
            <a:r>
              <a:rPr lang="en-US" altLang="zh-CN" sz="2000" dirty="0">
                <a:latin typeface="Comic Sans MS" panose="030F0702030302020204" pitchFamily="66" charset="0"/>
              </a:rPr>
              <a:t>Coordinate all the activities of the database system, and have a good understanding of the enterprise’s information resources and needs, as well as DBMS</a:t>
            </a:r>
            <a:endParaRPr lang="en-US" altLang="zh-CN" sz="2000" dirty="0">
              <a:latin typeface="Comic Sans MS" panose="030F0702030302020204" pitchFamily="66" charset="0"/>
            </a:endParaRPr>
          </a:p>
          <a:p>
            <a:pPr>
              <a:spcBef>
                <a:spcPts val="600"/>
              </a:spcBef>
              <a:spcAft>
                <a:spcPts val="0"/>
              </a:spcAft>
            </a:pPr>
            <a:r>
              <a:rPr lang="en-US" altLang="zh-CN" sz="2000" b="1" dirty="0">
                <a:solidFill>
                  <a:srgbClr val="FF0000"/>
                </a:solidFill>
                <a:latin typeface="Comic Sans MS" panose="030F0702030302020204" pitchFamily="66" charset="0"/>
              </a:rPr>
              <a:t>DBA's duties</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Schema definition</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Storage structure and access method definition</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Schema and physical organization modification</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Granting of authorization for data access</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Routine maintenance</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Specify integrity constraints</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Act as liaison with users</a:t>
            </a:r>
            <a:endParaRPr lang="en-US" altLang="zh-CN" sz="1600" b="1" dirty="0">
              <a:solidFill>
                <a:srgbClr val="0000FF"/>
              </a:solidFill>
              <a:latin typeface="Comic Sans MS" panose="030F0702030302020204" pitchFamily="66" charset="0"/>
            </a:endParaRPr>
          </a:p>
          <a:p>
            <a:pPr lvl="1">
              <a:spcBef>
                <a:spcPts val="600"/>
              </a:spcBef>
              <a:spcAft>
                <a:spcPts val="0"/>
              </a:spcAft>
            </a:pPr>
            <a:r>
              <a:rPr lang="en-US" altLang="zh-CN" sz="1600" b="1" dirty="0">
                <a:solidFill>
                  <a:srgbClr val="0000FF"/>
                </a:solidFill>
                <a:latin typeface="Comic Sans MS" panose="030F0702030302020204" pitchFamily="66" charset="0"/>
              </a:rPr>
              <a:t>Monitor performance, and respond to changes in requirements</a:t>
            </a:r>
            <a:endParaRPr lang="en-US" altLang="zh-CN" sz="1600" b="1" dirty="0">
              <a:solidFill>
                <a:srgbClr val="0000FF"/>
              </a:solidFill>
              <a:latin typeface="Comic Sans MS" panose="030F0702030302020204" pitchFamily="66" charset="0"/>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design</a:t>
            </a:r>
            <a:r>
              <a:rPr lang="en-US" altLang="zh-CN" b="1">
                <a:solidFill>
                  <a:srgbClr val="FF0000"/>
                </a:solidFill>
                <a:latin typeface="Comic Sans MS" panose="030F0702030302020204" pitchFamily="66" charset="0"/>
              </a:rPr>
              <a:t> </a:t>
            </a:r>
            <a:endParaRPr lang="en-US" altLang="zh-CN" b="1">
              <a:solidFill>
                <a:srgbClr val="FF0000"/>
              </a:solidFill>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History of DB</a:t>
            </a:r>
            <a:endParaRPr lang="en-US" altLang="zh-CN" b="1">
              <a:solidFill>
                <a:srgbClr val="FF0000"/>
              </a:solidFill>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Future directions</a:t>
            </a:r>
            <a:endParaRPr lang="en-US" altLang="zh-CN">
              <a:latin typeface="Comic Sans MS" panose="030F0702030302020204" pitchFamily="66"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History of Database Systems</a:t>
            </a:r>
            <a:endParaRPr lang="zh-CN" altLang="en-US" dirty="0">
              <a:latin typeface="Comic Sans MS" panose="030F0702030302020204" pitchFamily="66" charset="0"/>
            </a:endParaRPr>
          </a:p>
        </p:txBody>
      </p:sp>
      <p:sp>
        <p:nvSpPr>
          <p:cNvPr id="3" name="内容占位符 2"/>
          <p:cNvSpPr>
            <a:spLocks noGrp="1"/>
          </p:cNvSpPr>
          <p:nvPr>
            <p:ph idx="1"/>
          </p:nvPr>
        </p:nvSpPr>
        <p:spPr>
          <a:xfrm>
            <a:off x="33000" y="627534"/>
            <a:ext cx="4824536" cy="4320480"/>
          </a:xfrm>
        </p:spPr>
        <p:txBody>
          <a:bodyPr/>
          <a:lstStyle/>
          <a:p>
            <a:pPr>
              <a:spcBef>
                <a:spcPts val="600"/>
              </a:spcBef>
              <a:spcAft>
                <a:spcPts val="0"/>
              </a:spcAft>
            </a:pPr>
            <a:r>
              <a:rPr lang="en-US" altLang="zh-CN" sz="1400" b="1" dirty="0">
                <a:latin typeface="Comic Sans MS" panose="030F0702030302020204" pitchFamily="66" charset="0"/>
              </a:rPr>
              <a:t>1950s and early 1960s:</a:t>
            </a:r>
            <a:endParaRPr lang="en-US" altLang="zh-CN" sz="1400" b="1"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Data processing using magnetic tapes for storage</a:t>
            </a:r>
            <a:endParaRPr lang="en-US" altLang="zh-CN" sz="1100" dirty="0">
              <a:latin typeface="Comic Sans MS" panose="030F0702030302020204" pitchFamily="66" charset="0"/>
            </a:endParaRPr>
          </a:p>
          <a:p>
            <a:pPr lvl="2">
              <a:spcBef>
                <a:spcPts val="600"/>
              </a:spcBef>
              <a:spcAft>
                <a:spcPts val="0"/>
              </a:spcAft>
            </a:pPr>
            <a:r>
              <a:rPr lang="en-US" altLang="zh-CN" sz="1100" dirty="0">
                <a:latin typeface="Comic Sans MS" panose="030F0702030302020204" pitchFamily="66" charset="0"/>
              </a:rPr>
              <a:t>Tapes provide only sequential access</a:t>
            </a:r>
            <a:endParaRPr lang="en-US" altLang="zh-CN" sz="1100"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Punched cards for input</a:t>
            </a:r>
            <a:endParaRPr lang="en-US" altLang="zh-CN" sz="1100" dirty="0">
              <a:latin typeface="Comic Sans MS" panose="030F0702030302020204" pitchFamily="66" charset="0"/>
            </a:endParaRPr>
          </a:p>
          <a:p>
            <a:pPr>
              <a:spcBef>
                <a:spcPts val="600"/>
              </a:spcBef>
              <a:spcAft>
                <a:spcPts val="0"/>
              </a:spcAft>
            </a:pPr>
            <a:r>
              <a:rPr lang="en-US" altLang="zh-CN" sz="1400" b="1" dirty="0">
                <a:latin typeface="Comic Sans MS" panose="030F0702030302020204" pitchFamily="66" charset="0"/>
              </a:rPr>
              <a:t>Late 1960s and 1970s:</a:t>
            </a:r>
            <a:endParaRPr lang="en-US" altLang="zh-CN" sz="1400" b="1"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Hard disks allow direct access to data</a:t>
            </a:r>
            <a:endParaRPr lang="en-US" altLang="zh-CN" sz="1100"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Network and hierarchical data models in widespread use</a:t>
            </a:r>
            <a:endParaRPr lang="en-US" altLang="zh-CN" sz="1100" dirty="0">
              <a:latin typeface="Comic Sans MS" panose="030F0702030302020204" pitchFamily="66" charset="0"/>
            </a:endParaRPr>
          </a:p>
          <a:p>
            <a:pPr lvl="1">
              <a:spcBef>
                <a:spcPts val="600"/>
              </a:spcBef>
              <a:spcAft>
                <a:spcPts val="0"/>
              </a:spcAft>
            </a:pPr>
            <a:r>
              <a:rPr lang="en-US" altLang="zh-CN" sz="1100" b="1" dirty="0">
                <a:solidFill>
                  <a:srgbClr val="FF0000"/>
                </a:solidFill>
                <a:latin typeface="Comic Sans MS" panose="030F0702030302020204" pitchFamily="66" charset="0"/>
              </a:rPr>
              <a:t>Edgar F Codd defines the relational data model</a:t>
            </a:r>
            <a:endParaRPr lang="en-US" altLang="zh-CN" sz="1100" b="1" dirty="0">
              <a:solidFill>
                <a:srgbClr val="FF0000"/>
              </a:solidFill>
              <a:latin typeface="Comic Sans MS" panose="030F0702030302020204" pitchFamily="66" charset="0"/>
            </a:endParaRPr>
          </a:p>
          <a:p>
            <a:pPr lvl="2">
              <a:spcBef>
                <a:spcPts val="600"/>
              </a:spcBef>
              <a:spcAft>
                <a:spcPts val="0"/>
              </a:spcAft>
            </a:pPr>
            <a:r>
              <a:rPr lang="en-US" altLang="zh-CN" sz="1100" dirty="0">
                <a:latin typeface="Comic Sans MS" panose="030F0702030302020204" pitchFamily="66" charset="0"/>
              </a:rPr>
              <a:t>Won the ACM Turing Award for this work</a:t>
            </a:r>
            <a:endParaRPr lang="en-US" altLang="zh-CN" sz="1100" dirty="0">
              <a:latin typeface="Comic Sans MS" panose="030F0702030302020204" pitchFamily="66" charset="0"/>
            </a:endParaRPr>
          </a:p>
          <a:p>
            <a:pPr lvl="2">
              <a:spcBef>
                <a:spcPts val="600"/>
              </a:spcBef>
              <a:spcAft>
                <a:spcPts val="0"/>
              </a:spcAft>
            </a:pPr>
            <a:r>
              <a:rPr lang="en-US" altLang="zh-CN" sz="1100" dirty="0">
                <a:latin typeface="Comic Sans MS" panose="030F0702030302020204" pitchFamily="66" charset="0"/>
              </a:rPr>
              <a:t>IBM Research begins System R prototype</a:t>
            </a:r>
            <a:endParaRPr lang="en-US" altLang="zh-CN" sz="1100" dirty="0">
              <a:latin typeface="Comic Sans MS" panose="030F0702030302020204" pitchFamily="66" charset="0"/>
            </a:endParaRPr>
          </a:p>
          <a:p>
            <a:pPr lvl="2">
              <a:spcBef>
                <a:spcPts val="600"/>
              </a:spcBef>
              <a:spcAft>
                <a:spcPts val="0"/>
              </a:spcAft>
            </a:pPr>
            <a:r>
              <a:rPr lang="en-US" altLang="zh-CN" sz="1100" dirty="0">
                <a:latin typeface="Comic Sans MS" panose="030F0702030302020204" pitchFamily="66" charset="0"/>
              </a:rPr>
              <a:t>UC Berkeley begins Ingres prototype</a:t>
            </a:r>
            <a:endParaRPr lang="en-US" altLang="zh-CN" sz="1100"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High-performance (for the era) </a:t>
            </a:r>
            <a:r>
              <a:rPr lang="en-US" altLang="zh-CN" sz="1100" dirty="0">
                <a:solidFill>
                  <a:srgbClr val="FF0000"/>
                </a:solidFill>
                <a:latin typeface="Comic Sans MS" panose="030F0702030302020204" pitchFamily="66" charset="0"/>
              </a:rPr>
              <a:t>transaction processing</a:t>
            </a:r>
            <a:endParaRPr lang="en-US" altLang="zh-CN" sz="1100" dirty="0">
              <a:solidFill>
                <a:srgbClr val="FF0000"/>
              </a:solidFill>
              <a:latin typeface="Comic Sans MS" panose="030F0702030302020204" pitchFamily="66" charset="0"/>
            </a:endParaRPr>
          </a:p>
          <a:p>
            <a:pPr>
              <a:spcBef>
                <a:spcPts val="600"/>
              </a:spcBef>
              <a:spcAft>
                <a:spcPts val="0"/>
              </a:spcAft>
            </a:pPr>
            <a:r>
              <a:rPr lang="en-US" altLang="zh-CN" sz="1400" b="1" dirty="0">
                <a:latin typeface="Comic Sans MS" panose="030F0702030302020204" pitchFamily="66" charset="0"/>
              </a:rPr>
              <a:t>1980s:</a:t>
            </a:r>
            <a:endParaRPr lang="en-US" altLang="zh-CN" sz="1400" b="1"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Relational prototypes evolve into commercial systems</a:t>
            </a:r>
            <a:endParaRPr lang="en-US" altLang="zh-CN" sz="1100" dirty="0">
              <a:latin typeface="Comic Sans MS" panose="030F0702030302020204" pitchFamily="66" charset="0"/>
            </a:endParaRPr>
          </a:p>
          <a:p>
            <a:pPr lvl="2">
              <a:spcBef>
                <a:spcPts val="600"/>
              </a:spcBef>
              <a:spcAft>
                <a:spcPts val="0"/>
              </a:spcAft>
            </a:pPr>
            <a:r>
              <a:rPr lang="en-US" altLang="zh-CN" sz="1100" b="1" dirty="0">
                <a:solidFill>
                  <a:srgbClr val="FF0000"/>
                </a:solidFill>
                <a:latin typeface="Comic Sans MS" panose="030F0702030302020204" pitchFamily="66" charset="0"/>
              </a:rPr>
              <a:t>SQL becomes industrial standard</a:t>
            </a:r>
            <a:endParaRPr lang="en-US" altLang="zh-CN" sz="1100" b="1" dirty="0">
              <a:solidFill>
                <a:srgbClr val="FF0000"/>
              </a:solidFill>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Parallel and distributed database systems</a:t>
            </a:r>
            <a:endParaRPr lang="en-US" altLang="zh-CN" sz="1100" dirty="0">
              <a:latin typeface="Comic Sans MS" panose="030F0702030302020204" pitchFamily="66" charset="0"/>
            </a:endParaRPr>
          </a:p>
          <a:p>
            <a:pPr lvl="1">
              <a:spcBef>
                <a:spcPts val="600"/>
              </a:spcBef>
              <a:spcAft>
                <a:spcPts val="0"/>
              </a:spcAft>
            </a:pPr>
            <a:r>
              <a:rPr lang="en-US" altLang="zh-CN" sz="1100" dirty="0">
                <a:latin typeface="Comic Sans MS" panose="030F0702030302020204" pitchFamily="66" charset="0"/>
              </a:rPr>
              <a:t>Object-oriented database systems</a:t>
            </a:r>
            <a:endParaRPr lang="en-US" altLang="zh-CN" sz="1100" dirty="0">
              <a:latin typeface="Comic Sans MS" panose="030F0702030302020204" pitchFamily="66" charset="0"/>
            </a:endParaRPr>
          </a:p>
        </p:txBody>
      </p:sp>
      <p:sp>
        <p:nvSpPr>
          <p:cNvPr id="4" name="内容占位符 2"/>
          <p:cNvSpPr txBox="1"/>
          <p:nvPr/>
        </p:nvSpPr>
        <p:spPr bwMode="auto">
          <a:xfrm>
            <a:off x="4283968" y="627534"/>
            <a:ext cx="4896544"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600"/>
              </a:spcBef>
              <a:spcAft>
                <a:spcPts val="0"/>
              </a:spcAft>
              <a:buFontTx/>
            </a:pPr>
            <a:r>
              <a:rPr lang="en-US" altLang="zh-CN" sz="1400" b="1" kern="0" dirty="0">
                <a:latin typeface="Comic Sans MS" panose="030F0702030302020204" pitchFamily="66" charset="0"/>
              </a:rPr>
              <a:t>1990s:</a:t>
            </a:r>
            <a:endParaRPr lang="en-US" altLang="zh-CN" sz="1400" b="1" kern="0" dirty="0">
              <a:latin typeface="Comic Sans MS" panose="030F0702030302020204" pitchFamily="66" charset="0"/>
            </a:endParaRPr>
          </a:p>
          <a:p>
            <a:pPr lvl="1">
              <a:spcBef>
                <a:spcPts val="600"/>
              </a:spcBef>
              <a:spcAft>
                <a:spcPts val="0"/>
              </a:spcAft>
              <a:buFontTx/>
              <a:buChar char="–"/>
            </a:pPr>
            <a:r>
              <a:rPr lang="en-US" altLang="zh-CN" sz="1100" dirty="0">
                <a:latin typeface="Comic Sans MS" panose="030F0702030302020204" pitchFamily="66" charset="0"/>
              </a:rPr>
              <a:t>Large decision support and data-mining applications</a:t>
            </a:r>
            <a:endParaRPr lang="en-US" altLang="zh-CN" sz="1100" dirty="0">
              <a:latin typeface="Comic Sans MS" panose="030F0702030302020204" pitchFamily="66" charset="0"/>
            </a:endParaRPr>
          </a:p>
          <a:p>
            <a:pPr lvl="1">
              <a:spcBef>
                <a:spcPts val="600"/>
              </a:spcBef>
              <a:spcAft>
                <a:spcPts val="0"/>
              </a:spcAft>
              <a:buFontTx/>
              <a:buChar char="–"/>
            </a:pPr>
            <a:r>
              <a:rPr lang="en-US" altLang="zh-CN" sz="1100" dirty="0">
                <a:latin typeface="Comic Sans MS" panose="030F0702030302020204" pitchFamily="66" charset="0"/>
              </a:rPr>
              <a:t>Large multi-terabyte data warehouses</a:t>
            </a:r>
            <a:endParaRPr lang="en-US" altLang="zh-CN" sz="1100" dirty="0">
              <a:latin typeface="Comic Sans MS" panose="030F0702030302020204" pitchFamily="66" charset="0"/>
            </a:endParaRPr>
          </a:p>
          <a:p>
            <a:pPr lvl="1">
              <a:spcBef>
                <a:spcPts val="600"/>
              </a:spcBef>
              <a:spcAft>
                <a:spcPts val="0"/>
              </a:spcAft>
              <a:buFontTx/>
              <a:buChar char="–"/>
            </a:pPr>
            <a:r>
              <a:rPr lang="en-US" altLang="zh-CN" sz="1100" dirty="0">
                <a:latin typeface="Comic Sans MS" panose="030F0702030302020204" pitchFamily="66" charset="0"/>
              </a:rPr>
              <a:t>Emergence of Web commerce</a:t>
            </a:r>
            <a:endParaRPr lang="en-US" altLang="zh-CN" sz="1100" dirty="0">
              <a:latin typeface="Comic Sans MS" panose="030F0702030302020204" pitchFamily="66" charset="0"/>
            </a:endParaRPr>
          </a:p>
          <a:p>
            <a:pPr>
              <a:spcBef>
                <a:spcPts val="600"/>
              </a:spcBef>
              <a:spcAft>
                <a:spcPts val="0"/>
              </a:spcAft>
              <a:buFontTx/>
            </a:pPr>
            <a:r>
              <a:rPr lang="en-US" altLang="zh-CN" sz="1400" b="1" kern="0">
                <a:latin typeface="Comic Sans MS" panose="030F0702030302020204" pitchFamily="66" charset="0"/>
              </a:rPr>
              <a:t>2000s</a:t>
            </a:r>
            <a:endParaRPr lang="en-US" altLang="zh-CN" sz="1400" b="1" kern="0">
              <a:latin typeface="Comic Sans MS" panose="030F0702030302020204" pitchFamily="66" charset="0"/>
            </a:endParaRPr>
          </a:p>
          <a:p>
            <a:pPr lvl="1">
              <a:spcBef>
                <a:spcPts val="600"/>
              </a:spcBef>
              <a:spcAft>
                <a:spcPts val="0"/>
              </a:spcAft>
              <a:buFontTx/>
              <a:buChar char="–"/>
            </a:pPr>
            <a:r>
              <a:rPr lang="en-US" altLang="zh-CN" sz="1100" b="1">
                <a:solidFill>
                  <a:srgbClr val="FF0000"/>
                </a:solidFill>
                <a:latin typeface="Comic Sans MS" panose="030F0702030302020204" pitchFamily="66" charset="0"/>
              </a:rPr>
              <a:t>Big data </a:t>
            </a:r>
            <a:r>
              <a:rPr lang="en-US" altLang="zh-CN" sz="1100">
                <a:latin typeface="Comic Sans MS" panose="030F0702030302020204" pitchFamily="66" charset="0"/>
              </a:rPr>
              <a:t>storage systems</a:t>
            </a:r>
            <a:endParaRPr lang="en-US" altLang="zh-CN" sz="1100">
              <a:latin typeface="Comic Sans MS" panose="030F0702030302020204" pitchFamily="66" charset="0"/>
            </a:endParaRPr>
          </a:p>
          <a:p>
            <a:pPr lvl="2">
              <a:spcBef>
                <a:spcPts val="600"/>
              </a:spcBef>
              <a:spcAft>
                <a:spcPts val="0"/>
              </a:spcAft>
              <a:buFontTx/>
              <a:buChar char="•"/>
            </a:pPr>
            <a:r>
              <a:rPr lang="en-US" altLang="zh-CN" sz="1050">
                <a:latin typeface="Comic Sans MS" panose="030F0702030302020204" pitchFamily="66" charset="0"/>
              </a:rPr>
              <a:t>Google BigTable, Yahoo PNuts, Amazon</a:t>
            </a:r>
            <a:endParaRPr lang="en-US" altLang="zh-CN" sz="1050">
              <a:latin typeface="Comic Sans MS" panose="030F0702030302020204" pitchFamily="66" charset="0"/>
            </a:endParaRPr>
          </a:p>
          <a:p>
            <a:pPr lvl="2">
              <a:spcBef>
                <a:spcPts val="600"/>
              </a:spcBef>
              <a:spcAft>
                <a:spcPts val="0"/>
              </a:spcAft>
              <a:buFontTx/>
              <a:buChar char="•"/>
            </a:pPr>
            <a:r>
              <a:rPr lang="en-US" altLang="zh-CN" sz="1050">
                <a:latin typeface="Comic Sans MS" panose="030F0702030302020204" pitchFamily="66" charset="0"/>
              </a:rPr>
              <a:t>“NoSQL” systems.</a:t>
            </a:r>
            <a:endParaRPr lang="en-US" altLang="zh-CN" sz="1050">
              <a:latin typeface="Comic Sans MS" panose="030F0702030302020204" pitchFamily="66" charset="0"/>
            </a:endParaRPr>
          </a:p>
          <a:p>
            <a:pPr lvl="1">
              <a:spcBef>
                <a:spcPts val="600"/>
              </a:spcBef>
              <a:spcAft>
                <a:spcPts val="0"/>
              </a:spcAft>
              <a:buFontTx/>
              <a:buChar char="–"/>
            </a:pPr>
            <a:r>
              <a:rPr lang="en-US" altLang="zh-CN" sz="1100">
                <a:latin typeface="Comic Sans MS" panose="030F0702030302020204" pitchFamily="66" charset="0"/>
              </a:rPr>
              <a:t>Big data analysis: beyond SQL</a:t>
            </a:r>
            <a:endParaRPr lang="en-US" altLang="zh-CN" sz="1100">
              <a:latin typeface="Comic Sans MS" panose="030F0702030302020204" pitchFamily="66" charset="0"/>
            </a:endParaRPr>
          </a:p>
          <a:p>
            <a:pPr lvl="1">
              <a:spcBef>
                <a:spcPts val="600"/>
              </a:spcBef>
              <a:spcAft>
                <a:spcPts val="0"/>
              </a:spcAft>
              <a:buFontTx/>
              <a:buChar char="–"/>
            </a:pPr>
            <a:r>
              <a:rPr lang="en-US" altLang="zh-CN" sz="1100">
                <a:latin typeface="Comic Sans MS" panose="030F0702030302020204" pitchFamily="66" charset="0"/>
              </a:rPr>
              <a:t>Mapreduce</a:t>
            </a:r>
            <a:endParaRPr lang="en-US" altLang="zh-CN" sz="1100">
              <a:latin typeface="Comic Sans MS" panose="030F0702030302020204" pitchFamily="66" charset="0"/>
            </a:endParaRPr>
          </a:p>
          <a:p>
            <a:pPr>
              <a:spcBef>
                <a:spcPts val="600"/>
              </a:spcBef>
              <a:spcAft>
                <a:spcPts val="0"/>
              </a:spcAft>
              <a:buFontTx/>
            </a:pPr>
            <a:r>
              <a:rPr lang="en-US" altLang="zh-CN" sz="1400" b="1" kern="0">
                <a:latin typeface="Comic Sans MS" panose="030F0702030302020204" pitchFamily="66" charset="0"/>
              </a:rPr>
              <a:t>2010s</a:t>
            </a:r>
            <a:endParaRPr lang="en-US" altLang="zh-CN" sz="1400" b="1" kern="0">
              <a:latin typeface="Comic Sans MS" panose="030F0702030302020204" pitchFamily="66" charset="0"/>
            </a:endParaRPr>
          </a:p>
          <a:p>
            <a:pPr lvl="1">
              <a:spcBef>
                <a:spcPts val="600"/>
              </a:spcBef>
              <a:spcAft>
                <a:spcPts val="0"/>
              </a:spcAft>
              <a:buFontTx/>
              <a:buChar char="–"/>
            </a:pPr>
            <a:r>
              <a:rPr lang="en-US" altLang="zh-CN" sz="1100" b="1">
                <a:solidFill>
                  <a:srgbClr val="0000FF"/>
                </a:solidFill>
                <a:latin typeface="Comic Sans MS" panose="030F0702030302020204" pitchFamily="66" charset="0"/>
              </a:rPr>
              <a:t>Massive distributed database systems</a:t>
            </a:r>
            <a:endParaRPr lang="en-US" altLang="zh-CN" sz="1100" b="1">
              <a:solidFill>
                <a:srgbClr val="0000FF"/>
              </a:solidFill>
              <a:latin typeface="Comic Sans MS" panose="030F0702030302020204" pitchFamily="66" charset="0"/>
            </a:endParaRPr>
          </a:p>
          <a:p>
            <a:pPr lvl="1">
              <a:spcBef>
                <a:spcPts val="600"/>
              </a:spcBef>
              <a:spcAft>
                <a:spcPts val="0"/>
              </a:spcAft>
              <a:buFontTx/>
              <a:buChar char="–"/>
            </a:pPr>
            <a:r>
              <a:rPr lang="en-US" altLang="zh-CN" sz="1100" b="1">
                <a:solidFill>
                  <a:srgbClr val="0000FF"/>
                </a:solidFill>
                <a:latin typeface="Comic Sans MS" panose="030F0702030302020204" pitchFamily="66" charset="0"/>
              </a:rPr>
              <a:t>Multi-core main-memory databases</a:t>
            </a:r>
            <a:endParaRPr lang="en-US" altLang="zh-CN" sz="1100" b="1">
              <a:solidFill>
                <a:srgbClr val="0000FF"/>
              </a:solidFill>
              <a:latin typeface="Comic Sans MS" panose="030F0702030302020204" pitchFamily="66" charset="0"/>
            </a:endParaRPr>
          </a:p>
          <a:p>
            <a:pPr lvl="1">
              <a:spcBef>
                <a:spcPts val="600"/>
              </a:spcBef>
              <a:spcAft>
                <a:spcPts val="0"/>
              </a:spcAft>
              <a:buFontTx/>
            </a:pPr>
            <a:r>
              <a:rPr lang="en-US" altLang="zh-CN" sz="1100" b="1" kern="0">
                <a:solidFill>
                  <a:srgbClr val="0000FF"/>
                </a:solidFill>
                <a:latin typeface="Comic Sans MS" panose="030F0702030302020204" pitchFamily="66" charset="0"/>
              </a:rPr>
              <a:t>Automated database administration</a:t>
            </a:r>
            <a:endParaRPr lang="en-US" altLang="zh-CN" sz="1100" b="1" kern="0">
              <a:solidFill>
                <a:srgbClr val="0000FF"/>
              </a:solidFill>
              <a:latin typeface="Comic Sans MS" panose="030F0702030302020204" pitchFamily="66" charset="0"/>
            </a:endParaRPr>
          </a:p>
          <a:p>
            <a:pPr lvl="1">
              <a:spcBef>
                <a:spcPts val="600"/>
              </a:spcBef>
              <a:spcAft>
                <a:spcPts val="0"/>
              </a:spcAft>
              <a:buFontTx/>
            </a:pPr>
            <a:r>
              <a:rPr lang="en-US" altLang="zh-CN" sz="1100" b="1" kern="0">
                <a:solidFill>
                  <a:srgbClr val="0000FF"/>
                </a:solidFill>
                <a:latin typeface="Comic Sans MS" panose="030F0702030302020204" pitchFamily="66" charset="0"/>
              </a:rPr>
              <a:t>Streaming, mobile data management</a:t>
            </a:r>
            <a:endParaRPr lang="en-US" altLang="zh-CN" sz="1100" b="1" kern="0">
              <a:solidFill>
                <a:srgbClr val="0000FF"/>
              </a:solidFill>
              <a:latin typeface="Comic Sans MS" panose="030F0702030302020204" pitchFamily="66" charset="0"/>
            </a:endParaRPr>
          </a:p>
          <a:p>
            <a:pPr lvl="1">
              <a:spcBef>
                <a:spcPts val="600"/>
              </a:spcBef>
              <a:spcAft>
                <a:spcPts val="0"/>
              </a:spcAft>
              <a:buFontTx/>
            </a:pPr>
            <a:r>
              <a:rPr lang="en-US" altLang="zh-CN" sz="1100" b="1" kern="0">
                <a:solidFill>
                  <a:srgbClr val="0000FF"/>
                </a:solidFill>
                <a:latin typeface="Comic Sans MS" panose="030F0702030302020204" pitchFamily="66" charset="0"/>
              </a:rPr>
              <a:t>Trusted data management (data privacy)</a:t>
            </a:r>
            <a:endParaRPr lang="en-US" altLang="zh-CN" sz="1100" b="1" kern="0">
              <a:solidFill>
                <a:srgbClr val="0000FF"/>
              </a:solidFill>
              <a:latin typeface="Comic Sans MS" panose="030F0702030302020204" pitchFamily="66" charset="0"/>
            </a:endParaRPr>
          </a:p>
          <a:p>
            <a:pPr lvl="1">
              <a:spcBef>
                <a:spcPts val="600"/>
              </a:spcBef>
              <a:spcAft>
                <a:spcPts val="0"/>
              </a:spcAft>
              <a:buFontTx/>
            </a:pPr>
            <a:r>
              <a:rPr lang="en-US" altLang="zh-CN" sz="1100" b="1" kern="0">
                <a:solidFill>
                  <a:srgbClr val="0000FF"/>
                </a:solidFill>
                <a:latin typeface="Comic Sans MS" panose="030F0702030302020204" pitchFamily="66" charset="0"/>
              </a:rPr>
              <a:t>Uncertain data management</a:t>
            </a:r>
            <a:endParaRPr lang="en-US" altLang="zh-CN" sz="1100" b="1" kern="0" dirty="0">
              <a:solidFill>
                <a:srgbClr val="0000FF"/>
              </a:solidFill>
              <a:latin typeface="Comic Sans MS" panose="030F0702030302020204" pitchFamily="66"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Milestones in DBMS History (1)</a:t>
            </a:r>
            <a:endParaRPr lang="zh-CN" altLang="en-US" dirty="0">
              <a:latin typeface="Comic Sans MS" panose="030F0702030302020204" pitchFamily="66" charset="0"/>
            </a:endParaRPr>
          </a:p>
        </p:txBody>
      </p:sp>
      <p:sp>
        <p:nvSpPr>
          <p:cNvPr id="3" name="内容占位符 2"/>
          <p:cNvSpPr>
            <a:spLocks noGrp="1"/>
          </p:cNvSpPr>
          <p:nvPr>
            <p:ph idx="1"/>
          </p:nvPr>
        </p:nvSpPr>
        <p:spPr>
          <a:xfrm>
            <a:off x="44152" y="771550"/>
            <a:ext cx="5160565" cy="3805070"/>
          </a:xfrm>
        </p:spPr>
        <p:txBody>
          <a:bodyPr/>
          <a:lstStyle/>
          <a:p>
            <a:pPr>
              <a:lnSpc>
                <a:spcPct val="150000"/>
              </a:lnSpc>
              <a:spcBef>
                <a:spcPts val="600"/>
              </a:spcBef>
              <a:spcAft>
                <a:spcPts val="0"/>
              </a:spcAft>
            </a:pPr>
            <a:r>
              <a:rPr lang="en-US" altLang="zh-CN" sz="2000" b="1" dirty="0">
                <a:solidFill>
                  <a:srgbClr val="0000FF"/>
                </a:solidFill>
                <a:latin typeface="Comic Sans MS" panose="030F0702030302020204" pitchFamily="66" charset="0"/>
              </a:rPr>
              <a:t>Factor out data management </a:t>
            </a:r>
            <a:r>
              <a:rPr lang="en-US" altLang="zh-CN" sz="2000" dirty="0">
                <a:latin typeface="Comic Sans MS" panose="030F0702030302020204" pitchFamily="66" charset="0"/>
              </a:rPr>
              <a:t>functionalities from applications and standardize these functionalities</a:t>
            </a:r>
            <a:endParaRPr lang="en-US" altLang="zh-CN" sz="2000" dirty="0">
              <a:latin typeface="Comic Sans MS" panose="030F0702030302020204" pitchFamily="66" charset="0"/>
            </a:endParaRPr>
          </a:p>
          <a:p>
            <a:pPr lvl="1">
              <a:lnSpc>
                <a:spcPct val="150000"/>
              </a:lnSpc>
              <a:spcBef>
                <a:spcPts val="600"/>
              </a:spcBef>
              <a:spcAft>
                <a:spcPts val="0"/>
              </a:spcAft>
            </a:pPr>
            <a:r>
              <a:rPr lang="en-US" altLang="zh-CN" sz="1600" dirty="0">
                <a:latin typeface="Comic Sans MS" panose="030F0702030302020204" pitchFamily="66" charset="0"/>
              </a:rPr>
              <a:t>CODASYL (Conference on Data Systems Language) standard (circa 1960’s)</a:t>
            </a:r>
            <a:endParaRPr lang="en-US" altLang="zh-CN" sz="1600" dirty="0">
              <a:latin typeface="Comic Sans MS" panose="030F0702030302020204" pitchFamily="66" charset="0"/>
            </a:endParaRPr>
          </a:p>
          <a:p>
            <a:pPr lvl="1">
              <a:lnSpc>
                <a:spcPct val="150000"/>
              </a:lnSpc>
              <a:spcBef>
                <a:spcPts val="600"/>
              </a:spcBef>
              <a:spcAft>
                <a:spcPts val="0"/>
              </a:spcAft>
            </a:pPr>
            <a:r>
              <a:rPr lang="en-US" altLang="zh-CN" sz="1600" dirty="0">
                <a:latin typeface="Comic Sans MS" panose="030F0702030302020204" pitchFamily="66" charset="0"/>
              </a:rPr>
              <a:t>Developed </a:t>
            </a:r>
            <a:r>
              <a:rPr lang="en-US" altLang="zh-CN" sz="1600" dirty="0">
                <a:solidFill>
                  <a:srgbClr val="FF0000"/>
                </a:solidFill>
                <a:latin typeface="Comic Sans MS" panose="030F0702030302020204" pitchFamily="66" charset="0"/>
              </a:rPr>
              <a:t>the first database management system IDS </a:t>
            </a:r>
            <a:r>
              <a:rPr lang="en-US" altLang="zh-CN" sz="1600" dirty="0">
                <a:latin typeface="Comic Sans MS" panose="030F0702030302020204" pitchFamily="66" charset="0"/>
              </a:rPr>
              <a:t>(Integrated Data Store)</a:t>
            </a:r>
            <a:endParaRPr lang="en-US" altLang="zh-CN" sz="1600" dirty="0">
              <a:latin typeface="Comic Sans MS" panose="030F0702030302020204" pitchFamily="66" charset="0"/>
            </a:endParaRPr>
          </a:p>
          <a:p>
            <a:pPr lvl="1">
              <a:lnSpc>
                <a:spcPct val="150000"/>
              </a:lnSpc>
              <a:spcBef>
                <a:spcPts val="600"/>
              </a:spcBef>
              <a:spcAft>
                <a:spcPts val="0"/>
              </a:spcAft>
            </a:pPr>
            <a:r>
              <a:rPr lang="en-US" altLang="zh-CN" sz="1600" dirty="0">
                <a:solidFill>
                  <a:srgbClr val="FF0000"/>
                </a:solidFill>
                <a:latin typeface="Comic Sans MS" panose="030F0702030302020204" pitchFamily="66" charset="0"/>
              </a:rPr>
              <a:t>Charles Bachman got a Turing award in 1973</a:t>
            </a:r>
            <a:endParaRPr lang="en-US" altLang="zh-CN" sz="1600" dirty="0">
              <a:solidFill>
                <a:srgbClr val="FF0000"/>
              </a:solidFill>
              <a:latin typeface="Comic Sans MS" panose="030F0702030302020204" pitchFamily="66" charset="0"/>
            </a:endParaRPr>
          </a:p>
          <a:p>
            <a:pPr>
              <a:lnSpc>
                <a:spcPct val="150000"/>
              </a:lnSpc>
              <a:spcBef>
                <a:spcPts val="600"/>
              </a:spcBef>
              <a:spcAft>
                <a:spcPts val="0"/>
              </a:spcAft>
            </a:pPr>
            <a:endParaRPr lang="en-US" altLang="zh-CN" sz="2000" dirty="0">
              <a:latin typeface="Comic Sans MS" panose="030F0702030302020204" pitchFamily="66" charset="0"/>
            </a:endParaRPr>
          </a:p>
        </p:txBody>
      </p:sp>
      <p:sp>
        <p:nvSpPr>
          <p:cNvPr id="4" name="Rectangle 3"/>
          <p:cNvSpPr txBox="1">
            <a:spLocks noChangeArrowheads="1"/>
          </p:cNvSpPr>
          <p:nvPr/>
        </p:nvSpPr>
        <p:spPr bwMode="auto">
          <a:xfrm>
            <a:off x="5220072" y="4068713"/>
            <a:ext cx="3888433" cy="951309"/>
          </a:xfrm>
          <a:prstGeom prst="rect">
            <a:avLst/>
          </a:prstGeom>
          <a:noFill/>
          <a:ln>
            <a:noFill/>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lvl1pPr marL="257175" indent="-257175" algn="l" rtl="0" eaLnBrk="0" fontAlgn="base" hangingPunct="0">
              <a:spcBef>
                <a:spcPct val="35000"/>
              </a:spcBef>
              <a:spcAft>
                <a:spcPct val="0"/>
              </a:spcAft>
              <a:buClr>
                <a:srgbClr val="FF0000"/>
              </a:buClr>
              <a:buSzPct val="80000"/>
              <a:buFont typeface="Wingdings" panose="05000000000000000000" pitchFamily="2" charset="2"/>
              <a:buChar char="p"/>
              <a:defRPr kumimoji="1" sz="2100">
                <a:solidFill>
                  <a:schemeClr val="tx1"/>
                </a:solidFill>
                <a:latin typeface="+mn-lt"/>
                <a:ea typeface="+mn-ea"/>
                <a:cs typeface="+mn-cs"/>
              </a:defRPr>
            </a:lvl1pPr>
            <a:lvl2pPr marL="557530" indent="-214630" algn="l" rtl="0" eaLnBrk="0" fontAlgn="base" hangingPunct="0">
              <a:spcBef>
                <a:spcPct val="35000"/>
              </a:spcBef>
              <a:spcAft>
                <a:spcPct val="0"/>
              </a:spcAft>
              <a:buClr>
                <a:srgbClr val="0000FF"/>
              </a:buClr>
              <a:buSzPct val="80000"/>
              <a:buFont typeface="Wingdings" panose="05000000000000000000" pitchFamily="2" charset="2"/>
              <a:buChar char="n"/>
              <a:defRPr kumimoji="1" sz="1800">
                <a:solidFill>
                  <a:schemeClr val="tx1"/>
                </a:solidFill>
                <a:latin typeface="+mn-lt"/>
              </a:defRPr>
            </a:lvl2pPr>
            <a:lvl3pPr marL="814705" indent="-171450" algn="l" rtl="0" eaLnBrk="0" fontAlgn="base" hangingPunct="0">
              <a:spcBef>
                <a:spcPct val="35000"/>
              </a:spcBef>
              <a:spcAft>
                <a:spcPct val="0"/>
              </a:spcAft>
              <a:buClr>
                <a:srgbClr val="FFFF00"/>
              </a:buClr>
              <a:buSzPct val="80000"/>
              <a:buFont typeface="Wingdings" panose="05000000000000000000" pitchFamily="2" charset="2"/>
              <a:buChar char="l"/>
              <a:defRPr kumimoji="1" sz="1800">
                <a:solidFill>
                  <a:schemeClr val="tx1"/>
                </a:solidFill>
                <a:latin typeface="+mn-lt"/>
              </a:defRPr>
            </a:lvl3pPr>
            <a:lvl4pPr marL="1071880" indent="-171450" algn="l" rtl="0" eaLnBrk="0" fontAlgn="base" hangingPunct="0">
              <a:spcBef>
                <a:spcPct val="35000"/>
              </a:spcBef>
              <a:spcAft>
                <a:spcPct val="0"/>
              </a:spcAft>
              <a:buClr>
                <a:srgbClr val="00CC00"/>
              </a:buClr>
              <a:buSzPct val="80000"/>
              <a:buFont typeface="Times New Roman" panose="02020603050405020304" pitchFamily="18" charset="0"/>
              <a:buChar char="•"/>
              <a:defRPr kumimoji="1" sz="1800">
                <a:solidFill>
                  <a:schemeClr val="tx1"/>
                </a:solidFill>
                <a:latin typeface="+mn-lt"/>
              </a:defRPr>
            </a:lvl4pPr>
            <a:lvl5pPr marL="13290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5pPr>
            <a:lvl6pPr marL="16719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6pPr>
            <a:lvl7pPr marL="20148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7pPr>
            <a:lvl8pPr marL="23577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8pPr>
            <a:lvl9pPr marL="2700655" indent="-171450" algn="l" rtl="0" eaLnBrk="0" fontAlgn="base" hangingPunct="0">
              <a:spcBef>
                <a:spcPct val="35000"/>
              </a:spcBef>
              <a:spcAft>
                <a:spcPct val="0"/>
              </a:spcAft>
              <a:buClr>
                <a:srgbClr val="FF0000"/>
              </a:buClr>
              <a:buSzPct val="80000"/>
              <a:buChar char="»"/>
              <a:defRPr kumimoji="1" sz="1800">
                <a:solidFill>
                  <a:schemeClr val="tx1"/>
                </a:solidFill>
                <a:latin typeface="+mn-lt"/>
              </a:defRPr>
            </a:lvl9pPr>
          </a:lstStyle>
          <a:p>
            <a:pPr algn="ctr">
              <a:lnSpc>
                <a:spcPct val="90000"/>
              </a:lnSpc>
              <a:buFont typeface="Wingdings" panose="05000000000000000000" pitchFamily="2" charset="2"/>
              <a:buNone/>
            </a:pPr>
            <a:r>
              <a:rPr lang="en-US" altLang="zh-CN" sz="1400" kern="0" dirty="0">
                <a:latin typeface="Comic Sans MS" panose="030F0702030302020204" pitchFamily="66" charset="0"/>
                <a:ea typeface="宋体" panose="02010600030101010101" pitchFamily="2" charset="-122"/>
              </a:rPr>
              <a:t>He received the </a:t>
            </a:r>
            <a:r>
              <a:rPr lang="en-US" altLang="zh-CN" sz="1400" kern="0" dirty="0">
                <a:latin typeface="Comic Sans MS" panose="030F0702030302020204" pitchFamily="66" charset="0"/>
                <a:ea typeface="宋体" panose="02010600030101010101" pitchFamily="2" charset="-122"/>
                <a:hlinkClick r:id="rId1"/>
              </a:rPr>
              <a:t>ACM Turing Award</a:t>
            </a:r>
            <a:r>
              <a:rPr lang="en-US" altLang="zh-CN" sz="1400" kern="0" dirty="0">
                <a:latin typeface="Comic Sans MS" panose="030F0702030302020204" pitchFamily="66" charset="0"/>
                <a:ea typeface="宋体" panose="02010600030101010101" pitchFamily="2" charset="-122"/>
              </a:rPr>
              <a:t> in </a:t>
            </a:r>
            <a:r>
              <a:rPr lang="en-US" altLang="zh-CN" sz="1400" kern="0" dirty="0">
                <a:latin typeface="Comic Sans MS" panose="030F0702030302020204" pitchFamily="66" charset="0"/>
                <a:ea typeface="宋体" panose="02010600030101010101" pitchFamily="2" charset="-122"/>
                <a:hlinkClick r:id="rId2"/>
              </a:rPr>
              <a:t>1973</a:t>
            </a:r>
            <a:r>
              <a:rPr lang="en-US" altLang="zh-CN" sz="1400" kern="0" dirty="0">
                <a:latin typeface="Comic Sans MS" panose="030F0702030302020204" pitchFamily="66" charset="0"/>
                <a:ea typeface="宋体" panose="02010600030101010101" pitchFamily="2" charset="-122"/>
              </a:rPr>
              <a:t> for </a:t>
            </a:r>
            <a:r>
              <a:rPr lang="en-US" altLang="zh-CN" sz="1400" i="1" kern="0" dirty="0">
                <a:latin typeface="Comic Sans MS" panose="030F0702030302020204" pitchFamily="66" charset="0"/>
                <a:ea typeface="宋体" panose="02010600030101010101" pitchFamily="2" charset="-122"/>
              </a:rPr>
              <a:t>"his outstanding contributions to database technology"</a:t>
            </a:r>
            <a:endParaRPr lang="en-US" altLang="zh-CN" sz="1400" kern="0" dirty="0">
              <a:latin typeface="Comic Sans MS" panose="030F0702030302020204" pitchFamily="66" charset="0"/>
              <a:ea typeface="宋体" panose="02010600030101010101" pitchFamily="2" charset="-122"/>
            </a:endParaRPr>
          </a:p>
        </p:txBody>
      </p:sp>
      <p:pic>
        <p:nvPicPr>
          <p:cNvPr id="5" name="Picture 4" descr="Charles Bach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875881"/>
            <a:ext cx="1835944"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4635128" y="3215787"/>
            <a:ext cx="51030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defTabSz="685800">
              <a:spcBef>
                <a:spcPct val="0"/>
              </a:spcBef>
              <a:buClrTx/>
              <a:buSzTx/>
              <a:buNone/>
            </a:pPr>
            <a:r>
              <a:rPr kumimoji="0" lang="en-US" altLang="zh-CN" sz="1400" dirty="0">
                <a:solidFill>
                  <a:srgbClr val="000000"/>
                </a:solidFill>
                <a:ea typeface="宋体" panose="02010600030101010101" pitchFamily="2" charset="-122"/>
                <a:cs typeface="Arial" panose="020B0604020202020204" pitchFamily="34" charset="0"/>
              </a:rPr>
              <a:t>Charles Bachman</a:t>
            </a:r>
            <a:endParaRPr kumimoji="0" lang="en-US" altLang="zh-CN" sz="1400" dirty="0">
              <a:solidFill>
                <a:srgbClr val="000000"/>
              </a:solidFill>
              <a:ea typeface="宋体" panose="02010600030101010101" pitchFamily="2" charset="-122"/>
              <a:cs typeface="Arial" panose="020B0604020202020204" pitchFamily="34" charset="0"/>
            </a:endParaRPr>
          </a:p>
          <a:p>
            <a:pPr algn="ctr" defTabSz="685800">
              <a:spcBef>
                <a:spcPct val="0"/>
              </a:spcBef>
              <a:buClrTx/>
              <a:buSzTx/>
              <a:buFont typeface="Wingdings" panose="05000000000000000000" pitchFamily="2" charset="2"/>
              <a:buNone/>
            </a:pPr>
            <a:r>
              <a:rPr kumimoji="0" lang="en-US" altLang="zh-CN" sz="1400" dirty="0">
                <a:solidFill>
                  <a:srgbClr val="000000"/>
                </a:solidFill>
                <a:ea typeface="宋体" panose="02010600030101010101" pitchFamily="2" charset="-122"/>
                <a:cs typeface="Arial" panose="020B0604020202020204" pitchFamily="34" charset="0"/>
              </a:rPr>
              <a:t>(Dec. 11, 1924 – July 13, 2017)</a:t>
            </a:r>
            <a:r>
              <a:rPr kumimoji="0" lang="en-US" altLang="zh-CN" sz="1400" i="1" dirty="0">
                <a:solidFill>
                  <a:srgbClr val="000000"/>
                </a:solidFill>
                <a:ea typeface="宋体" panose="02010600030101010101" pitchFamily="2" charset="-122"/>
                <a:cs typeface="Arial" panose="020B0604020202020204" pitchFamily="34" charset="0"/>
              </a:rPr>
              <a:t> </a:t>
            </a:r>
            <a:endParaRPr kumimoji="0" lang="en-US" altLang="zh-CN" sz="1400" i="1" dirty="0">
              <a:solidFill>
                <a:srgbClr val="000000"/>
              </a:solidFill>
              <a:ea typeface="宋体" panose="02010600030101010101" pitchFamily="2" charset="-122"/>
              <a:cs typeface="Arial" panose="020B0604020202020204" pitchFamily="34" charset="0"/>
            </a:endParaRPr>
          </a:p>
        </p:txBody>
      </p:sp>
      <p:sp>
        <p:nvSpPr>
          <p:cNvPr id="7" name="矩形 6"/>
          <p:cNvSpPr/>
          <p:nvPr/>
        </p:nvSpPr>
        <p:spPr>
          <a:xfrm>
            <a:off x="5544616" y="3704133"/>
            <a:ext cx="3419872" cy="307777"/>
          </a:xfrm>
          <a:prstGeom prst="rect">
            <a:avLst/>
          </a:prstGeom>
        </p:spPr>
        <p:txBody>
          <a:bodyPr wrap="square">
            <a:spAutoFit/>
          </a:bodyPr>
          <a:lstStyle/>
          <a:p>
            <a:pPr lvl="2"/>
            <a:r>
              <a:rPr lang="en-US" altLang="zh-CN" b="1">
                <a:ea typeface="宋体" panose="02010600030101010101" pitchFamily="2" charset="-122"/>
              </a:rPr>
              <a:t>Master of Upen</a:t>
            </a:r>
            <a:endParaRPr lang="en-US" altLang="zh-CN" b="1">
              <a:ea typeface="宋体" panose="02010600030101010101" pitchFamily="2" charset="-122"/>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Milestones in DBMS History (2)</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771550"/>
            <a:ext cx="4896544" cy="3805070"/>
          </a:xfrm>
        </p:spPr>
        <p:txBody>
          <a:bodyPr/>
          <a:lstStyle/>
          <a:p>
            <a:pPr>
              <a:lnSpc>
                <a:spcPct val="150000"/>
              </a:lnSpc>
              <a:spcBef>
                <a:spcPts val="600"/>
              </a:spcBef>
              <a:spcAft>
                <a:spcPts val="0"/>
              </a:spcAft>
            </a:pPr>
            <a:r>
              <a:rPr lang="en-US" altLang="zh-CN" sz="2000" b="1" dirty="0">
                <a:solidFill>
                  <a:srgbClr val="0000FF"/>
                </a:solidFill>
                <a:latin typeface="Comic Sans MS" panose="030F0702030302020204" pitchFamily="66" charset="0"/>
              </a:rPr>
              <a:t>The relational revolution (1970’s)</a:t>
            </a:r>
            <a:endParaRPr lang="en-US" altLang="zh-CN" sz="2000" b="1" dirty="0">
              <a:solidFill>
                <a:srgbClr val="0000FF"/>
              </a:solidFill>
              <a:latin typeface="Comic Sans MS" panose="030F0702030302020204" pitchFamily="66" charset="0"/>
            </a:endParaRPr>
          </a:p>
          <a:p>
            <a:pPr lvl="1">
              <a:lnSpc>
                <a:spcPct val="150000"/>
              </a:lnSpc>
              <a:spcBef>
                <a:spcPts val="600"/>
              </a:spcBef>
              <a:spcAft>
                <a:spcPts val="0"/>
              </a:spcAft>
            </a:pPr>
            <a:r>
              <a:rPr lang="en-US" altLang="zh-CN" sz="1600" dirty="0">
                <a:latin typeface="Comic Sans MS" panose="030F0702030302020204" pitchFamily="66" charset="0"/>
              </a:rPr>
              <a:t>A simple data model: data is stored in </a:t>
            </a:r>
            <a:r>
              <a:rPr lang="en-US" altLang="zh-CN" sz="1600" b="1" dirty="0">
                <a:solidFill>
                  <a:srgbClr val="FF0000"/>
                </a:solidFill>
                <a:latin typeface="Comic Sans MS" panose="030F0702030302020204" pitchFamily="66" charset="0"/>
              </a:rPr>
              <a:t>relations (tables)</a:t>
            </a:r>
            <a:endParaRPr lang="en-US" altLang="zh-CN" sz="1600" b="1" dirty="0">
              <a:solidFill>
                <a:srgbClr val="FF0000"/>
              </a:solidFill>
              <a:latin typeface="Comic Sans MS" panose="030F0702030302020204" pitchFamily="66" charset="0"/>
            </a:endParaRPr>
          </a:p>
          <a:p>
            <a:pPr lvl="1">
              <a:lnSpc>
                <a:spcPct val="150000"/>
              </a:lnSpc>
              <a:spcBef>
                <a:spcPts val="600"/>
              </a:spcBef>
              <a:spcAft>
                <a:spcPts val="0"/>
              </a:spcAft>
            </a:pPr>
            <a:r>
              <a:rPr lang="en-US" altLang="zh-CN" sz="1600" dirty="0">
                <a:latin typeface="Comic Sans MS" panose="030F0702030302020204" pitchFamily="66" charset="0"/>
              </a:rPr>
              <a:t>A declarative query language: </a:t>
            </a:r>
            <a:r>
              <a:rPr lang="en-US" altLang="zh-CN" sz="1600" b="1" dirty="0">
                <a:solidFill>
                  <a:srgbClr val="FF0000"/>
                </a:solidFill>
                <a:latin typeface="Comic Sans MS" panose="030F0702030302020204" pitchFamily="66" charset="0"/>
              </a:rPr>
              <a:t>SQL</a:t>
            </a:r>
            <a:endParaRPr lang="en-US" altLang="zh-CN" sz="1600" b="1" dirty="0">
              <a:solidFill>
                <a:srgbClr val="FF0000"/>
              </a:solidFill>
              <a:latin typeface="Comic Sans MS" panose="030F0702030302020204" pitchFamily="66" charset="0"/>
            </a:endParaRPr>
          </a:p>
          <a:p>
            <a:pPr lvl="1">
              <a:lnSpc>
                <a:spcPct val="150000"/>
              </a:lnSpc>
              <a:spcBef>
                <a:spcPts val="600"/>
              </a:spcBef>
              <a:spcAft>
                <a:spcPts val="0"/>
              </a:spcAft>
            </a:pPr>
            <a:r>
              <a:rPr lang="en-US" altLang="zh-CN" sz="1600" dirty="0">
                <a:latin typeface="Comic Sans MS" panose="030F0702030302020204" pitchFamily="66" charset="0"/>
              </a:rPr>
              <a:t>Provided physical data independence</a:t>
            </a:r>
            <a:endParaRPr lang="en-US" altLang="zh-CN" sz="1600" dirty="0">
              <a:latin typeface="Comic Sans MS" panose="030F0702030302020204" pitchFamily="66" charset="0"/>
            </a:endParaRPr>
          </a:p>
          <a:p>
            <a:pPr lvl="2">
              <a:lnSpc>
                <a:spcPct val="150000"/>
              </a:lnSpc>
              <a:spcBef>
                <a:spcPts val="600"/>
              </a:spcBef>
              <a:spcAft>
                <a:spcPts val="0"/>
              </a:spcAft>
            </a:pPr>
            <a:r>
              <a:rPr lang="en-US" altLang="zh-CN" sz="1400" dirty="0">
                <a:latin typeface="Comic Sans MS" panose="030F0702030302020204" pitchFamily="66" charset="0"/>
              </a:rPr>
              <a:t>The single most important reason behind the success of DBMS today</a:t>
            </a:r>
            <a:endParaRPr lang="en-US" altLang="zh-CN" sz="1400" dirty="0">
              <a:latin typeface="Comic Sans MS" panose="030F0702030302020204" pitchFamily="66" charset="0"/>
            </a:endParaRPr>
          </a:p>
          <a:p>
            <a:pPr lvl="1">
              <a:lnSpc>
                <a:spcPct val="150000"/>
              </a:lnSpc>
              <a:spcBef>
                <a:spcPts val="600"/>
              </a:spcBef>
              <a:spcAft>
                <a:spcPts val="0"/>
              </a:spcAft>
            </a:pPr>
            <a:r>
              <a:rPr lang="en-US" altLang="zh-CN" sz="1600" dirty="0">
                <a:solidFill>
                  <a:srgbClr val="FF0000"/>
                </a:solidFill>
                <a:latin typeface="Comic Sans MS" panose="030F0702030302020204" pitchFamily="66" charset="0"/>
              </a:rPr>
              <a:t>A Turing Award for E. F. Codd in 1981</a:t>
            </a:r>
            <a:endParaRPr lang="en-US" altLang="zh-CN" sz="1600" dirty="0">
              <a:solidFill>
                <a:srgbClr val="FF0000"/>
              </a:solidFill>
              <a:latin typeface="Comic Sans MS" panose="030F0702030302020204" pitchFamily="66" charset="0"/>
            </a:endParaRPr>
          </a:p>
          <a:p>
            <a:pPr>
              <a:lnSpc>
                <a:spcPct val="150000"/>
              </a:lnSpc>
              <a:spcBef>
                <a:spcPts val="600"/>
              </a:spcBef>
              <a:spcAft>
                <a:spcPts val="0"/>
              </a:spcAft>
            </a:pPr>
            <a:endParaRPr lang="en-US" altLang="zh-CN" sz="2000" dirty="0">
              <a:latin typeface="Comic Sans MS" panose="030F0702030302020204" pitchFamily="66" charset="0"/>
            </a:endParaRPr>
          </a:p>
        </p:txBody>
      </p:sp>
      <p:sp>
        <p:nvSpPr>
          <p:cNvPr id="7" name="Rectangle 4"/>
          <p:cNvSpPr>
            <a:spLocks noChangeArrowheads="1"/>
          </p:cNvSpPr>
          <p:nvPr/>
        </p:nvSpPr>
        <p:spPr bwMode="auto">
          <a:xfrm>
            <a:off x="5148064" y="4137342"/>
            <a:ext cx="3888432" cy="73866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defTabSz="685800">
              <a:spcBef>
                <a:spcPct val="0"/>
              </a:spcBef>
              <a:buClrTx/>
              <a:buSzTx/>
              <a:buNone/>
            </a:pPr>
            <a:r>
              <a:rPr kumimoji="0" lang="en-US" altLang="zh-CN" sz="1400" dirty="0">
                <a:solidFill>
                  <a:srgbClr val="000000"/>
                </a:solidFill>
                <a:ea typeface="宋体" panose="02010600030101010101" pitchFamily="2" charset="-122"/>
                <a:cs typeface="Arial" panose="020B0604020202020204" pitchFamily="34" charset="0"/>
              </a:rPr>
              <a:t>E. F. Codd, </a:t>
            </a:r>
            <a:r>
              <a:rPr kumimoji="0" lang="en-US" altLang="zh-CN" sz="1400" dirty="0">
                <a:solidFill>
                  <a:srgbClr val="000000"/>
                </a:solidFill>
                <a:ea typeface="宋体" panose="02010600030101010101" pitchFamily="2" charset="-122"/>
                <a:cs typeface="Arial" panose="020B0604020202020204" pitchFamily="34" charset="0"/>
                <a:hlinkClick r:id="rId1"/>
              </a:rPr>
              <a:t>A Relational Model of Data for Large Shared Data Banks</a:t>
            </a:r>
            <a:r>
              <a:rPr kumimoji="0" lang="en-US" altLang="zh-CN" sz="1400" dirty="0">
                <a:solidFill>
                  <a:srgbClr val="000000"/>
                </a:solidFill>
                <a:ea typeface="宋体" panose="02010600030101010101" pitchFamily="2" charset="-122"/>
                <a:cs typeface="Arial" panose="020B0604020202020204" pitchFamily="34" charset="0"/>
              </a:rPr>
              <a:t>, Communications of ACM 13, No. 6, June 1970.</a:t>
            </a:r>
            <a:r>
              <a:rPr kumimoji="0" lang="en-US" altLang="zh-CN" sz="1400" i="1" dirty="0">
                <a:solidFill>
                  <a:srgbClr val="000000"/>
                </a:solidFill>
                <a:ea typeface="宋体" panose="02010600030101010101" pitchFamily="2" charset="-122"/>
                <a:cs typeface="Arial" panose="020B0604020202020204" pitchFamily="34" charset="0"/>
              </a:rPr>
              <a:t> </a:t>
            </a:r>
            <a:endParaRPr kumimoji="0" lang="en-US" altLang="zh-CN" sz="1400" i="1" dirty="0">
              <a:solidFill>
                <a:srgbClr val="000000"/>
              </a:solidFill>
              <a:ea typeface="宋体" panose="02010600030101010101" pitchFamily="2" charset="-122"/>
              <a:cs typeface="Arial" panose="020B0604020202020204" pitchFamily="34" charset="0"/>
            </a:endParaRPr>
          </a:p>
        </p:txBody>
      </p:sp>
      <p:pic>
        <p:nvPicPr>
          <p:cNvPr id="8" name="Picture 5" descr="E F Co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899494"/>
            <a:ext cx="1646321" cy="2340967"/>
          </a:xfrm>
          <a:prstGeom prst="rect">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p:nvSpPr>
        <p:spPr bwMode="auto">
          <a:xfrm>
            <a:off x="5521537" y="3261303"/>
            <a:ext cx="34916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defTabSz="685800">
              <a:spcBef>
                <a:spcPct val="0"/>
              </a:spcBef>
              <a:buClrTx/>
              <a:buSzTx/>
              <a:buNone/>
            </a:pPr>
            <a:r>
              <a:rPr kumimoji="0" lang="en-US" altLang="zh-CN" sz="1400" dirty="0">
                <a:solidFill>
                  <a:srgbClr val="000000"/>
                </a:solidFill>
                <a:ea typeface="宋体" panose="02010600030101010101" pitchFamily="2" charset="-122"/>
                <a:cs typeface="Arial" panose="020B0604020202020204" pitchFamily="34" charset="0"/>
              </a:rPr>
              <a:t>E. F. Codd</a:t>
            </a:r>
            <a:endParaRPr kumimoji="0" lang="en-US" altLang="zh-CN" sz="1400" dirty="0">
              <a:solidFill>
                <a:srgbClr val="000000"/>
              </a:solidFill>
              <a:ea typeface="宋体" panose="02010600030101010101" pitchFamily="2" charset="-122"/>
              <a:cs typeface="Arial" panose="020B0604020202020204" pitchFamily="34" charset="0"/>
            </a:endParaRPr>
          </a:p>
          <a:p>
            <a:pPr defTabSz="685800">
              <a:spcBef>
                <a:spcPct val="0"/>
              </a:spcBef>
              <a:buClrTx/>
              <a:buSzTx/>
              <a:buNone/>
            </a:pPr>
            <a:r>
              <a:rPr kumimoji="0" lang="en-US" altLang="zh-CN" sz="1400" dirty="0">
                <a:solidFill>
                  <a:srgbClr val="000000"/>
                </a:solidFill>
                <a:ea typeface="宋体" panose="02010600030101010101" pitchFamily="2" charset="-122"/>
                <a:cs typeface="Arial" panose="020B0604020202020204" pitchFamily="34" charset="0"/>
              </a:rPr>
              <a:t>(August 23rd, 1923 - April 18th, 2003)</a:t>
            </a:r>
            <a:r>
              <a:rPr kumimoji="0" lang="en-US" altLang="zh-CN" sz="1400" i="1" dirty="0">
                <a:solidFill>
                  <a:srgbClr val="000000"/>
                </a:solidFill>
                <a:ea typeface="宋体" panose="02010600030101010101" pitchFamily="2" charset="-122"/>
                <a:cs typeface="Arial" panose="020B0604020202020204" pitchFamily="34" charset="0"/>
              </a:rPr>
              <a:t> </a:t>
            </a:r>
            <a:endParaRPr kumimoji="0" lang="en-US" altLang="zh-CN" sz="1400" i="1" dirty="0">
              <a:solidFill>
                <a:srgbClr val="000000"/>
              </a:solidFill>
              <a:ea typeface="宋体" panose="02010600030101010101" pitchFamily="2" charset="-122"/>
              <a:cs typeface="Arial" panose="020B0604020202020204" pitchFamily="34" charset="0"/>
            </a:endParaRPr>
          </a:p>
        </p:txBody>
      </p:sp>
      <p:sp>
        <p:nvSpPr>
          <p:cNvPr id="4" name="矩形 3"/>
          <p:cNvSpPr/>
          <p:nvPr/>
        </p:nvSpPr>
        <p:spPr>
          <a:xfrm>
            <a:off x="5546819" y="3815445"/>
            <a:ext cx="3273653" cy="307777"/>
          </a:xfrm>
          <a:prstGeom prst="rect">
            <a:avLst/>
          </a:prstGeom>
        </p:spPr>
        <p:txBody>
          <a:bodyPr wrap="none">
            <a:spAutoFit/>
          </a:bodyPr>
          <a:lstStyle/>
          <a:p>
            <a:r>
              <a:rPr lang="en-US" altLang="zh-CN" b="1">
                <a:ea typeface="宋体" panose="02010600030101010101" pitchFamily="2" charset="-122"/>
              </a:rPr>
              <a:t>Bachelor of Oxford, PhD of Michigan </a:t>
            </a:r>
            <a:endParaRPr lang="zh-CN" altLang="en-US"/>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What Is a Database</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spcBef>
                <a:spcPts val="0"/>
              </a:spcBef>
              <a:spcAft>
                <a:spcPts val="600"/>
              </a:spcAft>
            </a:pPr>
            <a:r>
              <a:rPr lang="en-US" altLang="zh-CN" sz="2000" b="1" dirty="0">
                <a:latin typeface="Comic Sans MS" panose="030F0702030302020204" pitchFamily="66" charset="0"/>
              </a:rPr>
              <a:t>An integrated collection of data</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The data is </a:t>
            </a:r>
            <a:r>
              <a:rPr lang="en-US" altLang="zh-CN" sz="1800" dirty="0">
                <a:solidFill>
                  <a:srgbClr val="FF0000"/>
                </a:solidFill>
                <a:latin typeface="Comic Sans MS" panose="030F0702030302020204" pitchFamily="66" charset="0"/>
              </a:rPr>
              <a:t>structured</a:t>
            </a:r>
            <a:r>
              <a:rPr lang="en-US" altLang="zh-CN" sz="1800" dirty="0">
                <a:latin typeface="Comic Sans MS" panose="030F0702030302020204" pitchFamily="66" charset="0"/>
              </a:rPr>
              <a:t> and </a:t>
            </a:r>
            <a:r>
              <a:rPr lang="en-US" altLang="zh-CN" sz="1800" dirty="0">
                <a:solidFill>
                  <a:srgbClr val="FF0000"/>
                </a:solidFill>
                <a:latin typeface="Comic Sans MS" panose="030F0702030302020204" pitchFamily="66" charset="0"/>
              </a:rPr>
              <a:t>interrelated</a:t>
            </a:r>
            <a:endParaRPr lang="en-US" altLang="zh-CN" sz="1800" dirty="0">
              <a:solidFill>
                <a:srgbClr val="FF0000"/>
              </a:solidFill>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The data is </a:t>
            </a:r>
            <a:r>
              <a:rPr lang="en-US" altLang="zh-CN" sz="1800" dirty="0">
                <a:solidFill>
                  <a:srgbClr val="FF0000"/>
                </a:solidFill>
                <a:latin typeface="Comic Sans MS" panose="030F0702030302020204" pitchFamily="66" charset="0"/>
              </a:rPr>
              <a:t>integrated</a:t>
            </a:r>
            <a:endParaRPr lang="en-US" altLang="zh-CN" sz="1800" dirty="0">
              <a:solidFill>
                <a:srgbClr val="FF0000"/>
              </a:solidFill>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Model real-world </a:t>
            </a:r>
            <a:r>
              <a:rPr lang="en-US" altLang="zh-CN" sz="2000" b="1" dirty="0">
                <a:solidFill>
                  <a:srgbClr val="0000FF"/>
                </a:solidFill>
                <a:latin typeface="Comic Sans MS" panose="030F0702030302020204" pitchFamily="66" charset="0"/>
              </a:rPr>
              <a:t>enterprises</a:t>
            </a:r>
            <a:r>
              <a:rPr lang="en-US" altLang="zh-CN" sz="2000" b="1" dirty="0">
                <a:latin typeface="Comic Sans MS" panose="030F0702030302020204" pitchFamily="66" charset="0"/>
              </a:rPr>
              <a:t> or </a:t>
            </a:r>
            <a:r>
              <a:rPr lang="en-US" altLang="zh-CN" sz="2000" b="1" dirty="0">
                <a:solidFill>
                  <a:srgbClr val="0000FF"/>
                </a:solidFill>
                <a:latin typeface="Comic Sans MS" panose="030F0702030302020204" pitchFamily="66" charset="0"/>
              </a:rPr>
              <a:t>organizations</a:t>
            </a:r>
            <a:endParaRPr lang="en-US" altLang="zh-CN" sz="2000" b="1" dirty="0">
              <a:solidFill>
                <a:srgbClr val="0000FF"/>
              </a:solidFill>
              <a:latin typeface="Comic Sans MS" panose="030F0702030302020204" pitchFamily="66" charset="0"/>
            </a:endParaRPr>
          </a:p>
          <a:p>
            <a:pPr lvl="1">
              <a:spcBef>
                <a:spcPts val="0"/>
              </a:spcBef>
              <a:spcAft>
                <a:spcPts val="600"/>
              </a:spcAft>
            </a:pPr>
            <a:r>
              <a:rPr lang="en-US" altLang="zh-CN" sz="1800" b="1" dirty="0">
                <a:solidFill>
                  <a:srgbClr val="FF0000"/>
                </a:solidFill>
                <a:latin typeface="Comic Sans MS" panose="030F0702030302020204" pitchFamily="66" charset="0"/>
              </a:rPr>
              <a:t>Entities</a:t>
            </a:r>
            <a:r>
              <a:rPr lang="en-US" altLang="zh-CN" sz="1800" dirty="0">
                <a:latin typeface="Comic Sans MS" panose="030F0702030302020204" pitchFamily="66" charset="0"/>
              </a:rPr>
              <a:t> (e.g., students, courses)</a:t>
            </a:r>
            <a:endParaRPr lang="en-US" altLang="zh-CN" sz="1800" dirty="0">
              <a:latin typeface="Comic Sans MS" panose="030F0702030302020204" pitchFamily="66" charset="0"/>
            </a:endParaRPr>
          </a:p>
          <a:p>
            <a:pPr lvl="1">
              <a:spcBef>
                <a:spcPts val="0"/>
              </a:spcBef>
              <a:spcAft>
                <a:spcPts val="600"/>
              </a:spcAft>
            </a:pPr>
            <a:r>
              <a:rPr lang="en-US" altLang="zh-CN" sz="1800" b="1" dirty="0">
                <a:solidFill>
                  <a:srgbClr val="FF0000"/>
                </a:solidFill>
                <a:latin typeface="Comic Sans MS" panose="030F0702030302020204" pitchFamily="66" charset="0"/>
              </a:rPr>
              <a:t>Relationships</a:t>
            </a:r>
            <a:r>
              <a:rPr lang="en-US" altLang="zh-CN" sz="1800" dirty="0">
                <a:latin typeface="Comic Sans MS" panose="030F0702030302020204" pitchFamily="66" charset="0"/>
              </a:rPr>
              <a:t> (e.g. Li is taking Database and OS )</a:t>
            </a:r>
            <a:endParaRPr lang="en-US" altLang="zh-CN" sz="1800" dirty="0">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Databases touch various aspects of our lives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People interact with database from indirect way (printed report) to direct way (teller machine)</a:t>
            </a:r>
            <a:endParaRPr lang="en-US" altLang="zh-CN" sz="1800" dirty="0">
              <a:latin typeface="Comic Sans MS" panose="030F0702030302020204" pitchFamily="66" charset="0"/>
            </a:endParaRPr>
          </a:p>
        </p:txBody>
      </p:sp>
      <p:grpSp>
        <p:nvGrpSpPr>
          <p:cNvPr id="4" name="Group 7"/>
          <p:cNvGrpSpPr/>
          <p:nvPr/>
        </p:nvGrpSpPr>
        <p:grpSpPr bwMode="auto">
          <a:xfrm>
            <a:off x="7584069" y="1181869"/>
            <a:ext cx="1223963" cy="885825"/>
            <a:chOff x="3794" y="2614"/>
            <a:chExt cx="1966" cy="1706"/>
          </a:xfrm>
        </p:grpSpPr>
        <p:sp>
          <p:nvSpPr>
            <p:cNvPr id="5" name="Oval 8"/>
            <p:cNvSpPr>
              <a:spLocks noChangeArrowheads="1"/>
            </p:cNvSpPr>
            <p:nvPr/>
          </p:nvSpPr>
          <p:spPr bwMode="auto">
            <a:xfrm>
              <a:off x="3794" y="3840"/>
              <a:ext cx="1966" cy="480"/>
            </a:xfrm>
            <a:prstGeom prst="ellipse">
              <a:avLst/>
            </a:prstGeom>
            <a:gradFill rotWithShape="0">
              <a:gsLst>
                <a:gs pos="0">
                  <a:srgbClr val="2F2F18"/>
                </a:gs>
                <a:gs pos="50000">
                  <a:srgbClr val="666633"/>
                </a:gs>
                <a:gs pos="100000">
                  <a:srgbClr val="2F2F18"/>
                </a:gs>
              </a:gsLst>
              <a:lin ang="0" scaled="1"/>
            </a:gradFill>
            <a:ln w="12700">
              <a:solidFill>
                <a:schemeClr val="tx2"/>
              </a:solidFill>
              <a:round/>
              <a:headEnd type="none" w="sm" len="sm"/>
              <a:tailEnd type="none" w="sm" len="sm"/>
            </a:ln>
          </p:spPr>
          <p:txBody>
            <a:bodyPr wrap="none" anchor="ctr"/>
            <a:lstStyle/>
            <a:p>
              <a:endParaRPr lang="zh-CN" altLang="en-US"/>
            </a:p>
          </p:txBody>
        </p:sp>
        <p:sp>
          <p:nvSpPr>
            <p:cNvPr id="6" name="Rectangle 9"/>
            <p:cNvSpPr>
              <a:spLocks noChangeArrowheads="1"/>
            </p:cNvSpPr>
            <p:nvPr/>
          </p:nvSpPr>
          <p:spPr bwMode="auto">
            <a:xfrm>
              <a:off x="3794" y="2879"/>
              <a:ext cx="1966" cy="1200"/>
            </a:xfrm>
            <a:prstGeom prst="rect">
              <a:avLst/>
            </a:prstGeom>
            <a:gradFill rotWithShape="0">
              <a:gsLst>
                <a:gs pos="0">
                  <a:srgbClr val="2F2F18"/>
                </a:gs>
                <a:gs pos="50000">
                  <a:srgbClr val="666633"/>
                </a:gs>
                <a:gs pos="100000">
                  <a:srgbClr val="2F2F18"/>
                </a:gs>
              </a:gsLst>
              <a:lin ang="0" scaled="1"/>
            </a:gradFill>
            <a:ln w="12700">
              <a:noFill/>
              <a:miter lim="800000"/>
              <a:headEnd type="none" w="sm" len="sm"/>
              <a:tailEnd type="none" w="sm" len="sm"/>
            </a:ln>
          </p:spPr>
          <p:txBody>
            <a:bodyPr wrap="none" anchor="ctr"/>
            <a:lstStyle/>
            <a:p>
              <a:endParaRPr lang="zh-CN" altLang="en-US"/>
            </a:p>
          </p:txBody>
        </p:sp>
        <p:graphicFrame>
          <p:nvGraphicFramePr>
            <p:cNvPr id="7" name="Object 10"/>
            <p:cNvGraphicFramePr>
              <a:graphicFrameLocks noChangeAspect="1"/>
            </p:cNvGraphicFramePr>
            <p:nvPr/>
          </p:nvGraphicFramePr>
          <p:xfrm>
            <a:off x="3794" y="2614"/>
            <a:ext cx="1966" cy="481"/>
          </p:xfrm>
          <a:graphic>
            <a:graphicData uri="http://schemas.openxmlformats.org/presentationml/2006/ole">
              <mc:AlternateContent xmlns:mc="http://schemas.openxmlformats.org/markup-compatibility/2006">
                <mc:Choice xmlns:v="urn:schemas-microsoft-com:vml" Requires="v">
                  <p:oleObj spid="_x0000_s8" name="Clip" r:id="rId1" imgW="1664335" imgH="1666875" progId="MS_ClipArt_Gallery.2">
                    <p:embed/>
                  </p:oleObj>
                </mc:Choice>
                <mc:Fallback>
                  <p:oleObj name="Clip" r:id="rId1" imgW="1664335" imgH="1666875" progId="MS_ClipArt_Gallery.2">
                    <p:embed/>
                    <p:pic>
                      <p:nvPicPr>
                        <p:cNvPr id="0"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 y="2614"/>
                          <a:ext cx="1966" cy="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 name="对象 1"/>
          <p:cNvGraphicFramePr/>
          <p:nvPr/>
        </p:nvGraphicFramePr>
        <p:xfrm>
          <a:off x="6520458" y="692107"/>
          <a:ext cx="931862" cy="1836737"/>
        </p:xfrm>
        <a:graphic>
          <a:graphicData uri="http://schemas.openxmlformats.org/presentationml/2006/ole">
            <mc:AlternateContent xmlns:mc="http://schemas.openxmlformats.org/markup-compatibility/2006">
              <mc:Choice xmlns:v="urn:schemas-microsoft-com:vml" Requires="v">
                <p:oleObj spid="_x0000_s10" name="ClipArt" r:id="rId3" imgW="1701165" imgH="3658870" progId="MS_ClipArt_Gallery.2">
                  <p:embed/>
                </p:oleObj>
              </mc:Choice>
              <mc:Fallback>
                <p:oleObj name="ClipArt" r:id="rId3" imgW="1701165" imgH="3658870" progId="MS_ClipArt_Gallery.2">
                  <p:embed/>
                  <p:pic>
                    <p:nvPicPr>
                      <p:cNvPr id="0" name="图片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0458" y="692107"/>
                        <a:ext cx="931862" cy="1836737"/>
                      </a:xfrm>
                      <a:prstGeom prst="rect">
                        <a:avLst/>
                      </a:prstGeom>
                      <a:noFill/>
                      <a:ln>
                        <a:noFill/>
                      </a:ln>
                    </p:spPr>
                  </p:pic>
                </p:oleObj>
              </mc:Fallback>
            </mc:AlternateContent>
          </a:graphicData>
        </a:graphic>
      </p:graphicFrame>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Milestones in DBMS History (3)</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3" y="627534"/>
            <a:ext cx="5112569" cy="3805070"/>
          </a:xfrm>
        </p:spPr>
        <p:txBody>
          <a:bodyPr/>
          <a:lstStyle/>
          <a:p>
            <a:pPr>
              <a:lnSpc>
                <a:spcPct val="150000"/>
              </a:lnSpc>
              <a:spcBef>
                <a:spcPts val="600"/>
              </a:spcBef>
              <a:spcAft>
                <a:spcPts val="0"/>
              </a:spcAft>
            </a:pPr>
            <a:r>
              <a:rPr lang="en-US" altLang="zh-CN" sz="1800" b="1" dirty="0">
                <a:solidFill>
                  <a:srgbClr val="0000FF"/>
                </a:solidFill>
                <a:latin typeface="Comic Sans MS" panose="030F0702030302020204" pitchFamily="66" charset="0"/>
              </a:rPr>
              <a:t>Transaction processing in 1980s</a:t>
            </a:r>
            <a:endParaRPr lang="en-US" altLang="zh-CN" sz="1800" b="1" dirty="0">
              <a:solidFill>
                <a:srgbClr val="0000FF"/>
              </a:solidFill>
              <a:latin typeface="Comic Sans MS" panose="030F0702030302020204" pitchFamily="66" charset="0"/>
            </a:endParaRPr>
          </a:p>
          <a:p>
            <a:pPr>
              <a:lnSpc>
                <a:spcPct val="150000"/>
              </a:lnSpc>
              <a:spcBef>
                <a:spcPts val="600"/>
              </a:spcBef>
              <a:spcAft>
                <a:spcPts val="0"/>
              </a:spcAft>
            </a:pPr>
            <a:r>
              <a:rPr lang="en-US" altLang="zh-CN" sz="1800" dirty="0">
                <a:solidFill>
                  <a:srgbClr val="FF0000"/>
                </a:solidFill>
                <a:latin typeface="Comic Sans MS" panose="030F0702030302020204" pitchFamily="66" charset="0"/>
              </a:rPr>
              <a:t>Jim Gray got a Turing Award for this work in 1998</a:t>
            </a:r>
            <a:endParaRPr lang="en-US" altLang="zh-CN" sz="1800" dirty="0">
              <a:solidFill>
                <a:srgbClr val="FF0000"/>
              </a:solidFill>
              <a:latin typeface="Comic Sans MS" panose="030F0702030302020204" pitchFamily="66" charset="0"/>
            </a:endParaRPr>
          </a:p>
          <a:p>
            <a:pPr>
              <a:lnSpc>
                <a:spcPct val="150000"/>
              </a:lnSpc>
              <a:spcBef>
                <a:spcPts val="600"/>
              </a:spcBef>
              <a:spcAft>
                <a:spcPts val="0"/>
              </a:spcAft>
            </a:pPr>
            <a:r>
              <a:rPr lang="en-US" altLang="zh-CN" sz="1800" dirty="0">
                <a:latin typeface="Comic Sans MS" panose="030F0702030302020204" pitchFamily="66" charset="0"/>
              </a:rPr>
              <a:t>Jim Gray was lost at sea on 28 Jan, 2007</a:t>
            </a:r>
            <a:endParaRPr lang="en-US" altLang="zh-CN" sz="1800" dirty="0">
              <a:latin typeface="Comic Sans MS" panose="030F0702030302020204" pitchFamily="66" charset="0"/>
            </a:endParaRPr>
          </a:p>
          <a:p>
            <a:pPr>
              <a:lnSpc>
                <a:spcPct val="150000"/>
              </a:lnSpc>
              <a:spcBef>
                <a:spcPts val="600"/>
              </a:spcBef>
              <a:spcAft>
                <a:spcPts val="0"/>
              </a:spcAft>
            </a:pPr>
            <a:r>
              <a:rPr lang="en-US" altLang="zh-CN" sz="1800" dirty="0">
                <a:latin typeface="Comic Sans MS" panose="030F0702030302020204" pitchFamily="66" charset="0"/>
              </a:rPr>
              <a:t>In 2008, Microsoft announced the opening of Microsoft Jim Gray Systems Lab in Madison, Wisconsin</a:t>
            </a:r>
            <a:endParaRPr lang="en-US" altLang="zh-CN" sz="1800" dirty="0">
              <a:latin typeface="Comic Sans MS" panose="030F0702030302020204" pitchFamily="66" charset="0"/>
            </a:endParaRPr>
          </a:p>
          <a:p>
            <a:pPr>
              <a:lnSpc>
                <a:spcPct val="150000"/>
              </a:lnSpc>
              <a:spcBef>
                <a:spcPts val="600"/>
              </a:spcBef>
              <a:spcAft>
                <a:spcPts val="0"/>
              </a:spcAft>
            </a:pPr>
            <a:endParaRPr lang="en-US" altLang="zh-CN" sz="1800" dirty="0">
              <a:latin typeface="Comic Sans MS" panose="030F0702030302020204" pitchFamily="66" charset="0"/>
            </a:endParaRPr>
          </a:p>
          <a:p>
            <a:pPr>
              <a:lnSpc>
                <a:spcPct val="150000"/>
              </a:lnSpc>
              <a:spcBef>
                <a:spcPts val="600"/>
              </a:spcBef>
              <a:spcAft>
                <a:spcPts val="0"/>
              </a:spcAft>
            </a:pPr>
            <a:endParaRPr lang="en-US" altLang="zh-CN" sz="1800" dirty="0">
              <a:latin typeface="Comic Sans MS" panose="030F0702030302020204" pitchFamily="66" charset="0"/>
            </a:endParaRPr>
          </a:p>
        </p:txBody>
      </p:sp>
      <p:pic>
        <p:nvPicPr>
          <p:cNvPr id="10" name="Picture 4" descr="Jim Gra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6176" y="915566"/>
            <a:ext cx="1674019" cy="234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5940152" y="3363838"/>
            <a:ext cx="216024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defTabSz="685800" eaLnBrk="0" hangingPunct="0">
              <a:spcBef>
                <a:spcPct val="0"/>
              </a:spcBef>
              <a:buClrTx/>
              <a:buSzTx/>
              <a:buNone/>
            </a:pPr>
            <a:r>
              <a:rPr kumimoji="0" lang="en-US" altLang="zh-CN" sz="1350" b="1" dirty="0">
                <a:solidFill>
                  <a:srgbClr val="000000"/>
                </a:solidFill>
                <a:ea typeface="宋体" panose="02010600030101010101" pitchFamily="2" charset="-122"/>
              </a:rPr>
              <a:t>Jim </a:t>
            </a:r>
            <a:r>
              <a:rPr kumimoji="0" lang="en-US" altLang="zh-CN" sz="1350" b="1">
                <a:solidFill>
                  <a:srgbClr val="000000"/>
                </a:solidFill>
                <a:ea typeface="宋体" panose="02010600030101010101" pitchFamily="2" charset="-122"/>
              </a:rPr>
              <a:t>Gray (</a:t>
            </a:r>
            <a:r>
              <a:rPr kumimoji="0" lang="en-US" altLang="zh-CN" sz="1350" b="1" dirty="0">
                <a:solidFill>
                  <a:srgbClr val="000000"/>
                </a:solidFill>
                <a:ea typeface="宋体" panose="02010600030101010101" pitchFamily="2" charset="-122"/>
              </a:rPr>
              <a:t>1944-2007)</a:t>
            </a:r>
            <a:endParaRPr kumimoji="0" lang="en-US" altLang="zh-CN" sz="1350" b="1" dirty="0">
              <a:solidFill>
                <a:srgbClr val="000000"/>
              </a:solidFill>
              <a:ea typeface="宋体" panose="02010600030101010101" pitchFamily="2" charset="-122"/>
            </a:endParaRPr>
          </a:p>
        </p:txBody>
      </p:sp>
      <p:sp>
        <p:nvSpPr>
          <p:cNvPr id="12" name="Rectangle 6"/>
          <p:cNvSpPr>
            <a:spLocks noChangeArrowheads="1"/>
          </p:cNvSpPr>
          <p:nvPr/>
        </p:nvSpPr>
        <p:spPr bwMode="auto">
          <a:xfrm>
            <a:off x="3851920" y="4011910"/>
            <a:ext cx="5112568" cy="92333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35000"/>
              </a:spcBef>
              <a:buClr>
                <a:srgbClr val="FF0000"/>
              </a:buClr>
              <a:buSzPct val="80000"/>
              <a:buFont typeface="Wingdings" panose="05000000000000000000" pitchFamily="2" charset="2"/>
              <a:buChar char="p"/>
              <a:defRPr kumimoji="1" sz="2800">
                <a:solidFill>
                  <a:schemeClr val="tx1"/>
                </a:solidFill>
                <a:latin typeface="Comic Sans MS" panose="030F0702030302020204" pitchFamily="66" charset="0"/>
              </a:defRPr>
            </a:lvl1pPr>
            <a:lvl2pPr marL="742950" indent="-285750">
              <a:spcBef>
                <a:spcPct val="35000"/>
              </a:spcBef>
              <a:buClr>
                <a:srgbClr val="0000FF"/>
              </a:buClr>
              <a:buSzPct val="80000"/>
              <a:buFont typeface="Wingdings" panose="05000000000000000000" pitchFamily="2" charset="2"/>
              <a:buChar char="n"/>
              <a:defRPr kumimoji="1" sz="2400">
                <a:solidFill>
                  <a:schemeClr val="tx1"/>
                </a:solidFill>
                <a:latin typeface="Comic Sans MS" panose="030F0702030302020204" pitchFamily="66" charset="0"/>
              </a:defRPr>
            </a:lvl2pPr>
            <a:lvl3pPr marL="1143000" indent="-228600">
              <a:spcBef>
                <a:spcPct val="35000"/>
              </a:spcBef>
              <a:buClr>
                <a:srgbClr val="FFFF00"/>
              </a:buClr>
              <a:buSzPct val="80000"/>
              <a:buFont typeface="Wingdings" panose="05000000000000000000" pitchFamily="2" charset="2"/>
              <a:buChar char="l"/>
              <a:defRPr kumimoji="1" sz="2400">
                <a:solidFill>
                  <a:schemeClr val="tx1"/>
                </a:solidFill>
                <a:latin typeface="Comic Sans MS" panose="030F0702030302020204" pitchFamily="66" charset="0"/>
              </a:defRPr>
            </a:lvl3pPr>
            <a:lvl4pPr marL="1600200" indent="-228600">
              <a:spcBef>
                <a:spcPct val="35000"/>
              </a:spcBef>
              <a:buClr>
                <a:srgbClr val="00CC00"/>
              </a:buClr>
              <a:buSzPct val="80000"/>
              <a:buFont typeface="Times New Roman" panose="02020603050405020304" pitchFamily="18" charset="0"/>
              <a:buChar char="•"/>
              <a:defRPr kumimoji="1" sz="2400">
                <a:solidFill>
                  <a:schemeClr val="tx1"/>
                </a:solidFill>
                <a:latin typeface="Comic Sans MS" panose="030F0702030302020204" pitchFamily="66" charset="0"/>
              </a:defRPr>
            </a:lvl4pPr>
            <a:lvl5pPr marL="2057400" indent="-228600">
              <a:spcBef>
                <a:spcPct val="35000"/>
              </a:spcBef>
              <a:buClr>
                <a:srgbClr val="FF0000"/>
              </a:buClr>
              <a:buSzPct val="80000"/>
              <a:buChar char="»"/>
              <a:defRPr kumimoji="1" sz="2400">
                <a:solidFill>
                  <a:schemeClr val="tx1"/>
                </a:solidFill>
                <a:latin typeface="Comic Sans MS" panose="030F0702030302020204" pitchFamily="66" charset="0"/>
              </a:defRPr>
            </a:lvl5pPr>
            <a:lvl6pPr marL="25146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6pPr>
            <a:lvl7pPr marL="29718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7pPr>
            <a:lvl8pPr marL="34290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8pPr>
            <a:lvl9pPr marL="3886200" indent="-228600" eaLnBrk="0" fontAlgn="base" hangingPunct="0">
              <a:spcBef>
                <a:spcPct val="35000"/>
              </a:spcBef>
              <a:spcAft>
                <a:spcPct val="0"/>
              </a:spcAft>
              <a:buClr>
                <a:srgbClr val="FF0000"/>
              </a:buClr>
              <a:buSzPct val="80000"/>
              <a:buChar char="»"/>
              <a:defRPr kumimoji="1" sz="2400">
                <a:solidFill>
                  <a:schemeClr val="tx1"/>
                </a:solidFill>
                <a:latin typeface="Comic Sans MS" panose="030F0702030302020204" pitchFamily="66" charset="0"/>
              </a:defRPr>
            </a:lvl9pPr>
          </a:lstStyle>
          <a:p>
            <a:pPr algn="ctr" defTabSz="685800">
              <a:spcBef>
                <a:spcPct val="0"/>
              </a:spcBef>
              <a:buClrTx/>
              <a:buSzTx/>
              <a:buFont typeface="Wingdings" panose="05000000000000000000" pitchFamily="2" charset="2"/>
              <a:buNone/>
            </a:pPr>
            <a:r>
              <a:rPr kumimoji="0" lang="en-US" altLang="zh-CN" sz="1350" dirty="0">
                <a:solidFill>
                  <a:srgbClr val="000000"/>
                </a:solidFill>
                <a:ea typeface="宋体" panose="02010600030101010101" pitchFamily="2" charset="-122"/>
                <a:cs typeface="Arial" panose="020B0604020202020204" pitchFamily="34" charset="0"/>
              </a:rPr>
              <a:t>He received the </a:t>
            </a:r>
            <a:r>
              <a:rPr kumimoji="0" lang="en-US" altLang="zh-CN" sz="1350" dirty="0">
                <a:solidFill>
                  <a:srgbClr val="000000"/>
                </a:solidFill>
                <a:ea typeface="宋体" panose="02010600030101010101" pitchFamily="2" charset="-122"/>
                <a:cs typeface="Arial" panose="020B0604020202020204" pitchFamily="34" charset="0"/>
                <a:hlinkClick r:id="rId2"/>
              </a:rPr>
              <a:t>Turing Award</a:t>
            </a:r>
            <a:r>
              <a:rPr kumimoji="0" lang="en-US" altLang="zh-CN" sz="1350" dirty="0">
                <a:solidFill>
                  <a:srgbClr val="000000"/>
                </a:solidFill>
                <a:ea typeface="宋体" panose="02010600030101010101" pitchFamily="2" charset="-122"/>
                <a:cs typeface="Arial" panose="020B0604020202020204" pitchFamily="34" charset="0"/>
              </a:rPr>
              <a:t> in </a:t>
            </a:r>
            <a:r>
              <a:rPr kumimoji="0" lang="en-US" altLang="zh-CN" sz="1350" dirty="0">
                <a:solidFill>
                  <a:srgbClr val="000000"/>
                </a:solidFill>
                <a:ea typeface="宋体" panose="02010600030101010101" pitchFamily="2" charset="-122"/>
                <a:cs typeface="Arial" panose="020B0604020202020204" pitchFamily="34" charset="0"/>
                <a:hlinkClick r:id="rId3"/>
              </a:rPr>
              <a:t>1998</a:t>
            </a:r>
            <a:r>
              <a:rPr kumimoji="0" lang="en-US" altLang="zh-CN" sz="1350" dirty="0">
                <a:solidFill>
                  <a:srgbClr val="000000"/>
                </a:solidFill>
                <a:ea typeface="宋体" panose="02010600030101010101" pitchFamily="2" charset="-122"/>
                <a:cs typeface="Arial" panose="020B0604020202020204" pitchFamily="34" charset="0"/>
              </a:rPr>
              <a:t> "for seminal contributions to </a:t>
            </a:r>
            <a:r>
              <a:rPr kumimoji="0" lang="en-US" altLang="zh-CN" sz="1350" dirty="0">
                <a:solidFill>
                  <a:srgbClr val="000000"/>
                </a:solidFill>
                <a:ea typeface="宋体" panose="02010600030101010101" pitchFamily="2" charset="-122"/>
                <a:cs typeface="Arial" panose="020B0604020202020204" pitchFamily="34" charset="0"/>
                <a:hlinkClick r:id="rId4"/>
              </a:rPr>
              <a:t>database</a:t>
            </a:r>
            <a:r>
              <a:rPr kumimoji="0" lang="en-US" altLang="zh-CN" sz="1350" dirty="0">
                <a:solidFill>
                  <a:srgbClr val="000000"/>
                </a:solidFill>
                <a:ea typeface="宋体" panose="02010600030101010101" pitchFamily="2" charset="-122"/>
                <a:cs typeface="Arial" panose="020B0604020202020204" pitchFamily="34" charset="0"/>
              </a:rPr>
              <a:t> and </a:t>
            </a:r>
            <a:r>
              <a:rPr kumimoji="0" lang="en-US" altLang="zh-CN" sz="1350" dirty="0">
                <a:solidFill>
                  <a:srgbClr val="000000"/>
                </a:solidFill>
                <a:ea typeface="宋体" panose="02010600030101010101" pitchFamily="2" charset="-122"/>
                <a:cs typeface="Arial" panose="020B0604020202020204" pitchFamily="34" charset="0"/>
                <a:hlinkClick r:id="rId5"/>
              </a:rPr>
              <a:t>transaction processing</a:t>
            </a:r>
            <a:r>
              <a:rPr kumimoji="0" lang="en-US" altLang="zh-CN" sz="1350" dirty="0">
                <a:solidFill>
                  <a:srgbClr val="000000"/>
                </a:solidFill>
                <a:ea typeface="宋体" panose="02010600030101010101" pitchFamily="2" charset="-122"/>
                <a:cs typeface="Arial" panose="020B0604020202020204" pitchFamily="34" charset="0"/>
              </a:rPr>
              <a:t> research and technical leadership in system implementation."</a:t>
            </a:r>
            <a:r>
              <a:rPr kumimoji="0" lang="en-US" altLang="zh-CN" sz="1350" i="1" dirty="0">
                <a:solidFill>
                  <a:srgbClr val="000000"/>
                </a:solidFill>
                <a:ea typeface="宋体" panose="02010600030101010101" pitchFamily="2" charset="-122"/>
                <a:cs typeface="Arial" panose="020B0604020202020204" pitchFamily="34" charset="0"/>
              </a:rPr>
              <a:t> </a:t>
            </a:r>
            <a:endParaRPr kumimoji="0" lang="en-US" altLang="zh-CN" sz="1350" i="1" dirty="0">
              <a:solidFill>
                <a:srgbClr val="000000"/>
              </a:solidFill>
              <a:ea typeface="宋体" panose="02010600030101010101" pitchFamily="2" charset="-122"/>
              <a:cs typeface="Arial" panose="020B0604020202020204" pitchFamily="34" charset="0"/>
            </a:endParaRPr>
          </a:p>
          <a:p>
            <a:pPr algn="ctr" defTabSz="685800">
              <a:spcBef>
                <a:spcPct val="0"/>
              </a:spcBef>
              <a:buClrTx/>
              <a:buSzTx/>
              <a:buFont typeface="Wingdings" panose="05000000000000000000" pitchFamily="2" charset="2"/>
              <a:buNone/>
            </a:pPr>
            <a:endParaRPr kumimoji="0" lang="en-US" altLang="zh-CN" sz="1350" i="1" dirty="0">
              <a:solidFill>
                <a:srgbClr val="000000"/>
              </a:solidFill>
              <a:ea typeface="宋体" panose="02010600030101010101" pitchFamily="2" charset="-122"/>
              <a:cs typeface="Arial" panose="020B0604020202020204" pitchFamily="34" charset="0"/>
            </a:endParaRPr>
          </a:p>
        </p:txBody>
      </p:sp>
      <p:sp>
        <p:nvSpPr>
          <p:cNvPr id="4" name="矩形 3"/>
          <p:cNvSpPr/>
          <p:nvPr/>
        </p:nvSpPr>
        <p:spPr>
          <a:xfrm>
            <a:off x="5802586" y="3632125"/>
            <a:ext cx="2513830" cy="307777"/>
          </a:xfrm>
          <a:prstGeom prst="rect">
            <a:avLst/>
          </a:prstGeom>
        </p:spPr>
        <p:txBody>
          <a:bodyPr wrap="none">
            <a:spAutoFit/>
          </a:bodyPr>
          <a:lstStyle/>
          <a:p>
            <a:r>
              <a:rPr lang="en-US" altLang="zh-CN" b="1">
                <a:ea typeface="宋体" panose="02010600030101010101" pitchFamily="2" charset="-122"/>
              </a:rPr>
              <a:t>the first CS PhD of Berkeley</a:t>
            </a:r>
            <a:endParaRPr lang="zh-CN" altLang="en-US"/>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Milestones in DBMS History (4)</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27534"/>
            <a:ext cx="6624736" cy="3621529"/>
          </a:xfrm>
        </p:spPr>
        <p:txBody>
          <a:bodyPr/>
          <a:lstStyle/>
          <a:p>
            <a:pPr>
              <a:spcBef>
                <a:spcPts val="600"/>
              </a:spcBef>
              <a:spcAft>
                <a:spcPts val="0"/>
              </a:spcAft>
            </a:pPr>
            <a:r>
              <a:rPr lang="en-US" altLang="zh-CN" sz="2000" b="1" dirty="0">
                <a:solidFill>
                  <a:srgbClr val="FF0000"/>
                </a:solidFill>
                <a:latin typeface="Comic Sans MS" panose="030F0702030302020204" pitchFamily="66" charset="0"/>
              </a:rPr>
              <a:t>Michael </a:t>
            </a:r>
            <a:r>
              <a:rPr lang="en-US" altLang="zh-CN" sz="2000" b="1" dirty="0" err="1">
                <a:solidFill>
                  <a:srgbClr val="FF0000"/>
                </a:solidFill>
                <a:latin typeface="Comic Sans MS" panose="030F0702030302020204" pitchFamily="66" charset="0"/>
              </a:rPr>
              <a:t>Stonebraker</a:t>
            </a:r>
            <a:r>
              <a:rPr lang="en-US" altLang="zh-CN" sz="2000" b="1" dirty="0">
                <a:solidFill>
                  <a:srgbClr val="FF0000"/>
                </a:solidFill>
                <a:latin typeface="Comic Sans MS" panose="030F0702030302020204" pitchFamily="66" charset="0"/>
              </a:rPr>
              <a:t> (1943-)</a:t>
            </a:r>
            <a:endParaRPr lang="en-US" altLang="zh-CN" sz="2000" b="1" dirty="0">
              <a:solidFill>
                <a:srgbClr val="FF0000"/>
              </a:solidFill>
              <a:latin typeface="Comic Sans MS" panose="030F0702030302020204" pitchFamily="66" charset="0"/>
            </a:endParaRPr>
          </a:p>
          <a:p>
            <a:pPr lvl="1">
              <a:spcBef>
                <a:spcPts val="600"/>
              </a:spcBef>
              <a:spcAft>
                <a:spcPts val="0"/>
              </a:spcAft>
            </a:pPr>
            <a:r>
              <a:rPr lang="en-US" altLang="zh-CN" sz="1600">
                <a:latin typeface="Comic Sans MS" panose="030F0702030302020204" pitchFamily="66" charset="0"/>
              </a:rPr>
              <a:t>His </a:t>
            </a:r>
            <a:r>
              <a:rPr lang="en-US" altLang="zh-CN" sz="1600" dirty="0">
                <a:latin typeface="Comic Sans MS" panose="030F0702030302020204" pitchFamily="66" charset="0"/>
              </a:rPr>
              <a:t>career covers, and helped create, the majority of the existing relational database market today. He is also the founder of Ingres (PostgreSQL</a:t>
            </a:r>
            <a:r>
              <a:rPr lang="zh-CN" altLang="en-US" sz="1600" dirty="0">
                <a:latin typeface="Comic Sans MS" panose="030F0702030302020204" pitchFamily="66" charset="0"/>
              </a:rPr>
              <a:t>的前身</a:t>
            </a:r>
            <a:r>
              <a:rPr lang="en-US" altLang="zh-CN" sz="1600" dirty="0">
                <a:latin typeface="Comic Sans MS" panose="030F0702030302020204" pitchFamily="66" charset="0"/>
              </a:rPr>
              <a:t>), </a:t>
            </a:r>
            <a:r>
              <a:rPr lang="en-US" altLang="zh-CN" sz="1600" dirty="0" err="1">
                <a:latin typeface="Comic Sans MS" panose="030F0702030302020204" pitchFamily="66" charset="0"/>
              </a:rPr>
              <a:t>Illustra</a:t>
            </a:r>
            <a:r>
              <a:rPr lang="en-US" altLang="zh-CN" sz="1600" dirty="0">
                <a:latin typeface="Comic Sans MS" panose="030F0702030302020204" pitchFamily="66" charset="0"/>
              </a:rPr>
              <a:t>,  </a:t>
            </a:r>
            <a:r>
              <a:rPr lang="en-US" altLang="zh-CN" sz="1600" dirty="0" err="1">
                <a:latin typeface="Comic Sans MS" panose="030F0702030302020204" pitchFamily="66" charset="0"/>
              </a:rPr>
              <a:t>StreamBase</a:t>
            </a:r>
            <a:r>
              <a:rPr lang="en-US" altLang="zh-CN" sz="1600" dirty="0">
                <a:latin typeface="Comic Sans MS" panose="030F0702030302020204" pitchFamily="66" charset="0"/>
              </a:rPr>
              <a:t> Systems, Vertica, </a:t>
            </a:r>
            <a:r>
              <a:rPr lang="en-US" altLang="zh-CN" sz="1600" dirty="0" err="1">
                <a:latin typeface="Comic Sans MS" panose="030F0702030302020204" pitchFamily="66" charset="0"/>
              </a:rPr>
              <a:t>VoltDB</a:t>
            </a:r>
            <a:r>
              <a:rPr lang="en-US" altLang="zh-CN" sz="1600" dirty="0">
                <a:latin typeface="Comic Sans MS" panose="030F0702030302020204" pitchFamily="66" charset="0"/>
              </a:rPr>
              <a:t>, </a:t>
            </a:r>
            <a:r>
              <a:rPr lang="en-US" altLang="zh-CN" sz="1600" dirty="0" err="1">
                <a:latin typeface="Comic Sans MS" panose="030F0702030302020204" pitchFamily="66" charset="0"/>
              </a:rPr>
              <a:t>SciDB</a:t>
            </a:r>
            <a:r>
              <a:rPr lang="en-US" altLang="zh-CN" sz="1600" dirty="0">
                <a:latin typeface="Comic Sans MS" panose="030F0702030302020204" pitchFamily="66" charset="0"/>
              </a:rPr>
              <a:t> and was previously the CTO of Informix </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He has received several awards, including the </a:t>
            </a:r>
            <a:r>
              <a:rPr lang="en-US" altLang="zh-CN" sz="1600" dirty="0">
                <a:solidFill>
                  <a:srgbClr val="0000FF"/>
                </a:solidFill>
                <a:latin typeface="Comic Sans MS" panose="030F0702030302020204" pitchFamily="66" charset="0"/>
              </a:rPr>
              <a:t>IEEE John von Neumann Medal</a:t>
            </a:r>
            <a:r>
              <a:rPr lang="en-US" altLang="zh-CN" sz="1600" dirty="0">
                <a:latin typeface="Comic Sans MS" panose="030F0702030302020204" pitchFamily="66" charset="0"/>
              </a:rPr>
              <a:t> and </a:t>
            </a:r>
            <a:r>
              <a:rPr lang="en-US" altLang="zh-CN" sz="1600" dirty="0">
                <a:solidFill>
                  <a:srgbClr val="0000FF"/>
                </a:solidFill>
                <a:latin typeface="Comic Sans MS" panose="030F0702030302020204" pitchFamily="66" charset="0"/>
              </a:rPr>
              <a:t>the first SIGMOD Edgar F. Codd Innovations Award.</a:t>
            </a:r>
            <a:r>
              <a:rPr lang="en-US" altLang="zh-CN" sz="1600" dirty="0">
                <a:latin typeface="Comic Sans MS" panose="030F0702030302020204" pitchFamily="66" charset="0"/>
              </a:rPr>
              <a:t> He was inducted as a Fellow of ACM in 1994</a:t>
            </a:r>
            <a:endParaRPr lang="en-US" altLang="zh-CN" sz="1600" dirty="0">
              <a:latin typeface="Comic Sans MS" panose="030F0702030302020204" pitchFamily="66" charset="0"/>
            </a:endParaRPr>
          </a:p>
          <a:p>
            <a:pPr lvl="1">
              <a:spcBef>
                <a:spcPts val="600"/>
              </a:spcBef>
              <a:spcAft>
                <a:spcPts val="0"/>
              </a:spcAft>
            </a:pPr>
            <a:r>
              <a:rPr lang="en-US" altLang="zh-CN" sz="1600" dirty="0">
                <a:solidFill>
                  <a:srgbClr val="FF0000"/>
                </a:solidFill>
                <a:latin typeface="Comic Sans MS" panose="030F0702030302020204" pitchFamily="66" charset="0"/>
              </a:rPr>
              <a:t>2014 ACM Turing Award Winner </a:t>
            </a:r>
            <a:r>
              <a:rPr lang="en-US" altLang="zh-CN" sz="1600" dirty="0">
                <a:latin typeface="Comic Sans MS" panose="030F0702030302020204" pitchFamily="66" charset="0"/>
              </a:rPr>
              <a:t>for </a:t>
            </a:r>
            <a:r>
              <a:rPr lang="en-US" altLang="zh-CN" sz="1600" dirty="0">
                <a:solidFill>
                  <a:srgbClr val="0000FF"/>
                </a:solidFill>
                <a:latin typeface="Comic Sans MS" panose="030F0702030302020204" pitchFamily="66" charset="0"/>
              </a:rPr>
              <a:t>fundamental contributions to the concepts and practices </a:t>
            </a:r>
            <a:r>
              <a:rPr lang="en-US" altLang="zh-CN" sz="1600" dirty="0">
                <a:latin typeface="Comic Sans MS" panose="030F0702030302020204" pitchFamily="66" charset="0"/>
              </a:rPr>
              <a:t>underlying modern database systems</a:t>
            </a:r>
            <a:endParaRPr lang="en-US" altLang="zh-CN" sz="1600" dirty="0">
              <a:latin typeface="Comic Sans MS" panose="030F0702030302020204" pitchFamily="66" charset="0"/>
            </a:endParaRPr>
          </a:p>
          <a:p>
            <a:pPr>
              <a:spcBef>
                <a:spcPts val="600"/>
              </a:spcBef>
              <a:spcAft>
                <a:spcPts val="0"/>
              </a:spcAft>
            </a:pPr>
            <a:endParaRPr lang="en-US" altLang="zh-CN" sz="2000" dirty="0">
              <a:latin typeface="Comic Sans MS" panose="030F0702030302020204" pitchFamily="66" charset="0"/>
            </a:endParaRPr>
          </a:p>
        </p:txBody>
      </p:sp>
      <p:pic>
        <p:nvPicPr>
          <p:cNvPr id="7" name="Picture 4" descr="Mike Stonebrak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4248" y="843558"/>
            <a:ext cx="2128564" cy="24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732240" y="3723878"/>
            <a:ext cx="2200572" cy="941796"/>
          </a:xfrm>
          <a:prstGeom prst="rect">
            <a:avLst/>
          </a:prstGeom>
        </p:spPr>
        <p:txBody>
          <a:bodyPr wrap="square">
            <a:spAutoFit/>
          </a:bodyPr>
          <a:lstStyle/>
          <a:p>
            <a:r>
              <a:rPr lang="en-US" altLang="zh-CN" sz="1200" b="1">
                <a:ea typeface="宋体" panose="02010600030101010101" pitchFamily="2" charset="-122"/>
              </a:rPr>
              <a:t>Bachelor (Princeton);</a:t>
            </a:r>
            <a:endParaRPr lang="en-US" altLang="zh-CN" sz="1200" b="1">
              <a:ea typeface="宋体" panose="02010600030101010101" pitchFamily="2" charset="-122"/>
            </a:endParaRPr>
          </a:p>
          <a:p>
            <a:r>
              <a:rPr lang="en-US" altLang="zh-CN" sz="1200" b="1">
                <a:ea typeface="宋体" panose="02010600030101010101" pitchFamily="2" charset="-122"/>
              </a:rPr>
              <a:t>Master/PhD (U. of Michigan)</a:t>
            </a:r>
            <a:endParaRPr lang="en-US" altLang="zh-CN" sz="1200" b="1">
              <a:ea typeface="宋体" panose="02010600030101010101" pitchFamily="2" charset="-122"/>
            </a:endParaRPr>
          </a:p>
          <a:p>
            <a:r>
              <a:rPr lang="en-US" altLang="zh-CN" sz="1200" b="1">
                <a:ea typeface="宋体" panose="02010600030101010101" pitchFamily="2" charset="-122"/>
              </a:rPr>
              <a:t>Prof. (Berkeley); </a:t>
            </a:r>
            <a:endParaRPr lang="en-US" altLang="zh-CN" sz="1200" b="1">
              <a:ea typeface="宋体" panose="02010600030101010101" pitchFamily="2" charset="-122"/>
            </a:endParaRPr>
          </a:p>
          <a:p>
            <a:r>
              <a:rPr lang="en-US" altLang="zh-CN" sz="1200" b="1">
                <a:ea typeface="宋体" panose="02010600030101010101" pitchFamily="2" charset="-122"/>
              </a:rPr>
              <a:t>Adjunct Prof. (MIT) </a:t>
            </a:r>
            <a:endParaRPr lang="en-US" altLang="zh-CN" sz="1200" b="1" dirty="0">
              <a:ea typeface="宋体" panose="02010600030101010101" pitchFamily="2" charset="-122"/>
            </a:endParaRPr>
          </a:p>
        </p:txBody>
      </p:sp>
      <p:sp>
        <p:nvSpPr>
          <p:cNvPr id="5" name="矩形 4"/>
          <p:cNvSpPr/>
          <p:nvPr/>
        </p:nvSpPr>
        <p:spPr>
          <a:xfrm>
            <a:off x="-36512" y="4155926"/>
            <a:ext cx="6678488" cy="929485"/>
          </a:xfrm>
          <a:prstGeom prst="rect">
            <a:avLst/>
          </a:prstGeom>
        </p:spPr>
        <p:txBody>
          <a:bodyPr wrap="square">
            <a:spAutoFit/>
          </a:bodyPr>
          <a:lstStyle/>
          <a:p>
            <a:pPr lvl="1"/>
            <a:r>
              <a:rPr lang="en-US" altLang="zh-CN" sz="1600" b="1" dirty="0">
                <a:solidFill>
                  <a:srgbClr val="0000FF"/>
                </a:solidFill>
                <a:ea typeface="宋体" panose="02010600030101010101" pitchFamily="2" charset="-122"/>
              </a:rPr>
              <a:t>Graduate from famous universities</a:t>
            </a:r>
            <a:endParaRPr lang="en-US" altLang="zh-CN" sz="1600" b="1" dirty="0">
              <a:solidFill>
                <a:srgbClr val="0000FF"/>
              </a:solidFill>
              <a:ea typeface="宋体" panose="02010600030101010101" pitchFamily="2" charset="-122"/>
            </a:endParaRPr>
          </a:p>
          <a:p>
            <a:pPr lvl="1"/>
            <a:r>
              <a:rPr lang="en-US" altLang="zh-CN" sz="1600" b="1" dirty="0">
                <a:solidFill>
                  <a:srgbClr val="0000FF"/>
                </a:solidFill>
                <a:ea typeface="宋体" panose="02010600030101010101" pitchFamily="2" charset="-122"/>
              </a:rPr>
              <a:t>All worked for IT industries for a long time</a:t>
            </a:r>
            <a:endParaRPr lang="en-US" altLang="zh-CN" sz="1600" b="1" dirty="0">
              <a:solidFill>
                <a:srgbClr val="0000FF"/>
              </a:solidFill>
              <a:ea typeface="宋体" panose="02010600030101010101" pitchFamily="2" charset="-122"/>
            </a:endParaRPr>
          </a:p>
          <a:p>
            <a:pPr lvl="1"/>
            <a:r>
              <a:rPr lang="en-US" altLang="zh-CN" sz="1600" b="1" dirty="0">
                <a:solidFill>
                  <a:srgbClr val="0000FF"/>
                </a:solidFill>
                <a:ea typeface="宋体" panose="02010600030101010101" pitchFamily="2" charset="-122"/>
              </a:rPr>
              <a:t>Active in academy and contributed a lot to DB development</a:t>
            </a:r>
            <a:endParaRPr lang="en-US" altLang="zh-CN" sz="1600" b="1" dirty="0">
              <a:solidFill>
                <a:srgbClr val="0000FF"/>
              </a:solidFill>
              <a:ea typeface="宋体" panose="02010600030101010101" pitchFamily="2" charset="-122"/>
            </a:endParaRPr>
          </a:p>
        </p:txBody>
      </p:sp>
      <p:sp>
        <p:nvSpPr>
          <p:cNvPr id="6" name="矩形 5"/>
          <p:cNvSpPr/>
          <p:nvPr/>
        </p:nvSpPr>
        <p:spPr>
          <a:xfrm>
            <a:off x="6516216" y="3363838"/>
            <a:ext cx="2610010" cy="307777"/>
          </a:xfrm>
          <a:prstGeom prst="rect">
            <a:avLst/>
          </a:prstGeom>
        </p:spPr>
        <p:txBody>
          <a:bodyPr wrap="none">
            <a:spAutoFit/>
          </a:bodyPr>
          <a:lstStyle/>
          <a:p>
            <a:pPr>
              <a:spcBef>
                <a:spcPts val="600"/>
              </a:spcBef>
              <a:spcAft>
                <a:spcPts val="0"/>
              </a:spcAft>
            </a:pPr>
            <a:r>
              <a:rPr lang="en-US" altLang="zh-CN">
                <a:latin typeface="Comic Sans MS" panose="030F0702030302020204" pitchFamily="66" charset="0"/>
              </a:rPr>
              <a:t>Michael Stonebraker (1943-)</a:t>
            </a:r>
            <a:endParaRPr lang="en-US" altLang="zh-CN" dirty="0">
              <a:latin typeface="Comic Sans MS" panose="030F0702030302020204" pitchFamily="66"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anose="030F0702030302020204" pitchFamily="66" charset="0"/>
              </a:rPr>
              <a:t>Jeffrey Ullman</a:t>
            </a:r>
            <a:endParaRPr lang="zh-CN" altLang="en-US">
              <a:latin typeface="Comic Sans MS" panose="030F0702030302020204" pitchFamily="66" charset="0"/>
            </a:endParaRPr>
          </a:p>
        </p:txBody>
      </p:sp>
      <p:pic>
        <p:nvPicPr>
          <p:cNvPr id="5122" name="Picture 2" descr="C:\2021年秋季-数据库原理\Alfred Aho and Jeffrey Ullman-2020 Turing Award.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629592"/>
            <a:ext cx="3275856" cy="446243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https://p5.itc.cn/q_70/images03/20210331/0660a2d65a574487911b63381c35ed6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696830"/>
            <a:ext cx="1656184" cy="2883032"/>
          </a:xfrm>
          <a:prstGeom prst="rect">
            <a:avLst/>
          </a:prstGeom>
          <a:noFill/>
          <a:ln>
            <a:noFill/>
          </a:ln>
        </p:spPr>
      </p:pic>
      <p:sp>
        <p:nvSpPr>
          <p:cNvPr id="5" name="矩形 4"/>
          <p:cNvSpPr/>
          <p:nvPr/>
        </p:nvSpPr>
        <p:spPr>
          <a:xfrm>
            <a:off x="3237570" y="3727094"/>
            <a:ext cx="2126518" cy="867930"/>
          </a:xfrm>
          <a:prstGeom prst="rect">
            <a:avLst/>
          </a:prstGeom>
        </p:spPr>
        <p:txBody>
          <a:bodyPr wrap="square">
            <a:spAutoFit/>
          </a:bodyPr>
          <a:lstStyle/>
          <a:p>
            <a:r>
              <a:rPr lang="zh-CN" altLang="zh-CN" sz="1200"/>
              <a:t>《计算机算法设计与分析》</a:t>
            </a:r>
            <a:r>
              <a:rPr lang="en-US" altLang="zh-CN" sz="1200"/>
              <a:t>(1974)</a:t>
            </a:r>
            <a:endParaRPr lang="zh-CN" altLang="zh-CN" sz="1200"/>
          </a:p>
          <a:p>
            <a:r>
              <a:rPr lang="zh-CN" altLang="zh-CN" sz="1200"/>
              <a:t>《</a:t>
            </a:r>
            <a:r>
              <a:rPr lang="en-US" altLang="zh-CN" sz="1200"/>
              <a:t> The Design and Analysis of Computer Algorithms</a:t>
            </a:r>
            <a:r>
              <a:rPr lang="zh-CN" altLang="zh-CN" sz="1200"/>
              <a:t>》</a:t>
            </a:r>
            <a:endParaRPr lang="zh-CN" altLang="zh-CN" sz="1200"/>
          </a:p>
        </p:txBody>
      </p:sp>
      <p:pic>
        <p:nvPicPr>
          <p:cNvPr id="8" name="图片 7" descr="https://p5.itc.cn/q_70/images03/20210331/ecd55e2e9fa1464e874c6af9ea16044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8358" y="699543"/>
            <a:ext cx="1761914" cy="2952327"/>
          </a:xfrm>
          <a:prstGeom prst="rect">
            <a:avLst/>
          </a:prstGeom>
          <a:noFill/>
          <a:ln>
            <a:noFill/>
          </a:ln>
        </p:spPr>
      </p:pic>
      <p:sp>
        <p:nvSpPr>
          <p:cNvPr id="7" name="矩形 6"/>
          <p:cNvSpPr/>
          <p:nvPr/>
        </p:nvSpPr>
        <p:spPr>
          <a:xfrm>
            <a:off x="5508104" y="3727094"/>
            <a:ext cx="3456384" cy="1089529"/>
          </a:xfrm>
          <a:prstGeom prst="rect">
            <a:avLst/>
          </a:prstGeom>
        </p:spPr>
        <p:txBody>
          <a:bodyPr wrap="square">
            <a:spAutoFit/>
          </a:bodyPr>
          <a:lstStyle/>
          <a:p>
            <a:r>
              <a:rPr lang="zh-CN" altLang="zh-CN" sz="1200"/>
              <a:t>《编译程序设计原理》</a:t>
            </a:r>
            <a:r>
              <a:rPr lang="en-US" altLang="zh-CN" sz="1200"/>
              <a:t>(1977)</a:t>
            </a:r>
            <a:endParaRPr lang="zh-CN" altLang="zh-CN" sz="1200"/>
          </a:p>
          <a:p>
            <a:r>
              <a:rPr lang="zh-CN" altLang="zh-CN" sz="1200"/>
              <a:t>《</a:t>
            </a:r>
            <a:r>
              <a:rPr lang="en-US" altLang="zh-CN" sz="1200"/>
              <a:t>Principles of Compiler Design </a:t>
            </a:r>
            <a:r>
              <a:rPr lang="zh-CN" altLang="zh-CN" sz="1200"/>
              <a:t>》</a:t>
            </a:r>
            <a:r>
              <a:rPr lang="en-US" altLang="zh-CN" sz="1200"/>
              <a:t>(1977)</a:t>
            </a:r>
            <a:endParaRPr lang="en-US" altLang="zh-CN" sz="1200"/>
          </a:p>
          <a:p>
            <a:r>
              <a:rPr lang="zh-CN" altLang="zh-CN" sz="1200"/>
              <a:t>这本书的最新版本《编译原理》（与</a:t>
            </a:r>
            <a:r>
              <a:rPr lang="en-US" altLang="zh-CN" sz="1200"/>
              <a:t>Ravi Sethi</a:t>
            </a:r>
            <a:r>
              <a:rPr lang="zh-CN" altLang="zh-CN" sz="1200"/>
              <a:t>和</a:t>
            </a:r>
            <a:r>
              <a:rPr lang="en-US" altLang="zh-CN" sz="1200"/>
              <a:t>Monica Lam</a:t>
            </a:r>
            <a:r>
              <a:rPr lang="zh-CN" altLang="zh-CN" sz="1200"/>
              <a:t>合著）于</a:t>
            </a:r>
            <a:r>
              <a:rPr lang="en-US" altLang="zh-CN" sz="1200"/>
              <a:t>2007</a:t>
            </a:r>
            <a:r>
              <a:rPr lang="zh-CN" altLang="zh-CN" sz="1200"/>
              <a:t>年出版，至今仍是有关编译器设计的标准教科书</a:t>
            </a:r>
            <a:endParaRPr lang="zh-CN" altLang="zh-CN" sz="1200"/>
          </a:p>
        </p:txBody>
      </p:sp>
      <p:pic>
        <p:nvPicPr>
          <p:cNvPr id="11" name="图片 10" descr="https://p4.itc.cn/q_70/images03/20210331/558d9d57c13a4efb83e5557e196c073e.png"/>
          <p:cNvPicPr/>
          <p:nvPr/>
        </p:nvPicPr>
        <p:blipFill rotWithShape="1">
          <a:blip r:embed="rId4" cstate="print">
            <a:extLst>
              <a:ext uri="{28A0092B-C50C-407E-A947-70E740481C1C}">
                <a14:useLocalDpi xmlns:a14="http://schemas.microsoft.com/office/drawing/2010/main" val="0"/>
              </a:ext>
            </a:extLst>
          </a:blip>
          <a:srcRect l="16735" t="2066" r="14049" b="1447"/>
          <a:stretch>
            <a:fillRect/>
          </a:stretch>
        </p:blipFill>
        <p:spPr bwMode="auto">
          <a:xfrm>
            <a:off x="7092280" y="712724"/>
            <a:ext cx="2016224" cy="2939146"/>
          </a:xfrm>
          <a:prstGeom prst="rect">
            <a:avLst/>
          </a:prstGeom>
          <a:noFill/>
          <a:ln>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ea typeface="宋体" panose="02010600030101010101" pitchFamily="2" charset="-122"/>
              </a:rPr>
              <a:t>Major DBMS Today</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504" y="638888"/>
            <a:ext cx="8712968" cy="4237118"/>
          </a:xfrm>
        </p:spPr>
        <p:txBody>
          <a:bodyPr/>
          <a:lstStyle/>
          <a:p>
            <a:pPr>
              <a:spcBef>
                <a:spcPts val="600"/>
              </a:spcBef>
              <a:spcAft>
                <a:spcPts val="0"/>
              </a:spcAft>
            </a:pPr>
            <a:r>
              <a:rPr lang="en-US" altLang="zh-CN" sz="2000" b="1" dirty="0">
                <a:latin typeface="Comic Sans MS" panose="030F0702030302020204" pitchFamily="66" charset="0"/>
              </a:rPr>
              <a:t>Major commercial DBMS products</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Oracle</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IBM DB2 (from System R, System R*, Starburst)</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Microsoft SQL Server</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Sybase</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Informix (acquired by IBM), …</a:t>
            </a:r>
            <a:endParaRPr lang="en-US" altLang="zh-CN" sz="1600" dirty="0">
              <a:latin typeface="Comic Sans MS" panose="030F0702030302020204" pitchFamily="66" charset="0"/>
            </a:endParaRPr>
          </a:p>
          <a:p>
            <a:pPr>
              <a:spcBef>
                <a:spcPts val="600"/>
              </a:spcBef>
              <a:spcAft>
                <a:spcPts val="0"/>
              </a:spcAft>
            </a:pPr>
            <a:r>
              <a:rPr lang="en-US" altLang="zh-CN" sz="2000" b="1" dirty="0">
                <a:latin typeface="Comic Sans MS" panose="030F0702030302020204" pitchFamily="66" charset="0"/>
              </a:rPr>
              <a:t>Open source DBMS</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PostgreSQL (from UC Berkeley’s Ingres, Postgres)</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MySQL</a:t>
            </a:r>
            <a:endParaRPr lang="en-US" altLang="zh-CN" sz="1600" dirty="0">
              <a:latin typeface="Comic Sans MS" panose="030F0702030302020204" pitchFamily="66" charset="0"/>
            </a:endParaRPr>
          </a:p>
          <a:p>
            <a:pPr>
              <a:spcBef>
                <a:spcPts val="600"/>
              </a:spcBef>
              <a:spcAft>
                <a:spcPts val="0"/>
              </a:spcAft>
            </a:pPr>
            <a:r>
              <a:rPr lang="en-US" altLang="zh-CN" sz="2000" b="1" dirty="0">
                <a:latin typeface="Comic Sans MS" panose="030F0702030302020204" pitchFamily="66" charset="0"/>
              </a:rPr>
              <a:t>Others</a:t>
            </a:r>
            <a:endParaRPr lang="en-US" altLang="zh-CN" sz="2000" b="1"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NoSQL (Not only SQL, for big data): HBase, MongoDB, Neo4J, Redis, Cassandra   </a:t>
            </a:r>
            <a:endParaRPr lang="en-US" altLang="zh-CN" sz="1600" dirty="0">
              <a:latin typeface="Comic Sans MS" panose="030F0702030302020204" pitchFamily="66" charset="0"/>
            </a:endParaRPr>
          </a:p>
          <a:p>
            <a:pPr lvl="1">
              <a:spcBef>
                <a:spcPts val="600"/>
              </a:spcBef>
              <a:spcAft>
                <a:spcPts val="0"/>
              </a:spcAft>
            </a:pPr>
            <a:r>
              <a:rPr lang="en-US" altLang="zh-CN" sz="1600" dirty="0">
                <a:latin typeface="Comic Sans MS" panose="030F0702030302020204" pitchFamily="66" charset="0"/>
              </a:rPr>
              <a:t>NewSQL: </a:t>
            </a:r>
            <a:r>
              <a:rPr lang="en-US" altLang="zh-CN" sz="1600" b="1" dirty="0" err="1">
                <a:solidFill>
                  <a:srgbClr val="FF0000"/>
                </a:solidFill>
                <a:latin typeface="Comic Sans MS" panose="030F0702030302020204" pitchFamily="66" charset="0"/>
              </a:rPr>
              <a:t>OceanBase</a:t>
            </a:r>
            <a:r>
              <a:rPr lang="en-US" altLang="zh-CN" sz="1600" dirty="0">
                <a:latin typeface="Comic Sans MS" panose="030F0702030302020204" pitchFamily="66" charset="0"/>
              </a:rPr>
              <a:t>, </a:t>
            </a:r>
            <a:r>
              <a:rPr lang="en-US" altLang="zh-CN" sz="1600" b="1" dirty="0" err="1">
                <a:solidFill>
                  <a:srgbClr val="FF0000"/>
                </a:solidFill>
                <a:latin typeface="Comic Sans MS" panose="030F0702030302020204" pitchFamily="66" charset="0"/>
              </a:rPr>
              <a:t>openGauss</a:t>
            </a:r>
            <a:r>
              <a:rPr lang="en-US" altLang="zh-CN" sz="1600" dirty="0">
                <a:latin typeface="Comic Sans MS" panose="030F0702030302020204" pitchFamily="66" charset="0"/>
              </a:rPr>
              <a:t>, etc.</a:t>
            </a:r>
            <a:endParaRPr lang="en-US" altLang="zh-CN" sz="2000" dirty="0">
              <a:latin typeface="Comic Sans MS" panose="030F0702030302020204" pitchFamily="66"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DB-Engines Ranking</a:t>
            </a:r>
            <a:endParaRPr lang="zh-CN" altLang="en-US" dirty="0">
              <a:latin typeface="Comic Sans MS" panose="030F0702030302020204" pitchFamily="66" charset="0"/>
            </a:endParaRPr>
          </a:p>
        </p:txBody>
      </p:sp>
      <p:sp>
        <p:nvSpPr>
          <p:cNvPr id="4" name="文本框 3"/>
          <p:cNvSpPr txBox="1"/>
          <p:nvPr/>
        </p:nvSpPr>
        <p:spPr>
          <a:xfrm>
            <a:off x="2627784" y="4835723"/>
            <a:ext cx="3744416" cy="307777"/>
          </a:xfrm>
          <a:prstGeom prst="rect">
            <a:avLst/>
          </a:prstGeom>
          <a:noFill/>
        </p:spPr>
        <p:txBody>
          <a:bodyPr wrap="square" rtlCol="0">
            <a:spAutoFit/>
          </a:bodyPr>
          <a:lstStyle/>
          <a:p>
            <a:r>
              <a:rPr lang="en-US" altLang="zh-CN" dirty="0">
                <a:hlinkClick r:id="rId1"/>
              </a:rPr>
              <a:t>https://db-engines.com/en/ranking</a:t>
            </a: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586144"/>
            <a:ext cx="6696744" cy="4208847"/>
          </a:xfrm>
          <a:prstGeom prst="rect">
            <a:avLst/>
          </a:prstGeom>
        </p:spPr>
      </p:pic>
      <p:pic>
        <p:nvPicPr>
          <p:cNvPr id="8" name="图片 7"/>
          <p:cNvPicPr>
            <a:picLocks noChangeAspect="1"/>
          </p:cNvPicPr>
          <p:nvPr/>
        </p:nvPicPr>
        <p:blipFill rotWithShape="1">
          <a:blip r:embed="rId3"/>
          <a:srcRect r="19954"/>
          <a:stretch>
            <a:fillRect/>
          </a:stretch>
        </p:blipFill>
        <p:spPr>
          <a:xfrm>
            <a:off x="7009897" y="935311"/>
            <a:ext cx="1752513" cy="1287272"/>
          </a:xfrm>
          <a:prstGeom prst="rect">
            <a:avLst/>
          </a:prstGeom>
        </p:spPr>
      </p:pic>
      <p:sp>
        <p:nvSpPr>
          <p:cNvPr id="10" name="文本框 9"/>
          <p:cNvSpPr txBox="1"/>
          <p:nvPr/>
        </p:nvSpPr>
        <p:spPr>
          <a:xfrm>
            <a:off x="7009897" y="627534"/>
            <a:ext cx="2081995" cy="307777"/>
          </a:xfrm>
          <a:prstGeom prst="rect">
            <a:avLst/>
          </a:prstGeom>
          <a:noFill/>
        </p:spPr>
        <p:txBody>
          <a:bodyPr wrap="square" rtlCol="0">
            <a:spAutoFit/>
          </a:bodyPr>
          <a:lstStyle/>
          <a:p>
            <a:r>
              <a:rPr lang="en-US" altLang="zh-CN" b="1" dirty="0">
                <a:solidFill>
                  <a:srgbClr val="FF0000"/>
                </a:solidFill>
              </a:rPr>
              <a:t>Oracle</a:t>
            </a:r>
            <a:r>
              <a:rPr lang="zh-CN" altLang="en-US" b="1" dirty="0">
                <a:solidFill>
                  <a:srgbClr val="FF0000"/>
                </a:solidFill>
              </a:rPr>
              <a:t>：</a:t>
            </a:r>
            <a:r>
              <a:rPr lang="en-US" altLang="zh-CN" b="1" dirty="0">
                <a:solidFill>
                  <a:srgbClr val="FF0000"/>
                </a:solidFill>
              </a:rPr>
              <a:t>Multi-model</a:t>
            </a:r>
            <a:endParaRPr lang="zh-CN" altLang="en-US" b="1" dirty="0">
              <a:solidFill>
                <a:srgbClr val="FF0000"/>
              </a:solidFill>
            </a:endParaRPr>
          </a:p>
        </p:txBody>
      </p:sp>
      <p:pic>
        <p:nvPicPr>
          <p:cNvPr id="12" name="图片 11"/>
          <p:cNvPicPr>
            <a:picLocks noChangeAspect="1"/>
          </p:cNvPicPr>
          <p:nvPr/>
        </p:nvPicPr>
        <p:blipFill>
          <a:blip r:embed="rId4"/>
          <a:stretch>
            <a:fillRect/>
          </a:stretch>
        </p:blipFill>
        <p:spPr>
          <a:xfrm>
            <a:off x="7009897" y="2571750"/>
            <a:ext cx="1740024" cy="1924902"/>
          </a:xfrm>
          <a:prstGeom prst="rect">
            <a:avLst/>
          </a:prstGeom>
        </p:spPr>
      </p:pic>
      <p:sp>
        <p:nvSpPr>
          <p:cNvPr id="13" name="文本框 12"/>
          <p:cNvSpPr txBox="1"/>
          <p:nvPr/>
        </p:nvSpPr>
        <p:spPr>
          <a:xfrm>
            <a:off x="7020272" y="2263973"/>
            <a:ext cx="2081995" cy="307777"/>
          </a:xfrm>
          <a:prstGeom prst="rect">
            <a:avLst/>
          </a:prstGeom>
          <a:noFill/>
        </p:spPr>
        <p:txBody>
          <a:bodyPr wrap="square" rtlCol="0">
            <a:spAutoFit/>
          </a:bodyPr>
          <a:lstStyle/>
          <a:p>
            <a:r>
              <a:rPr lang="en-US" altLang="zh-CN" b="1" dirty="0">
                <a:solidFill>
                  <a:srgbClr val="FF0000"/>
                </a:solidFill>
              </a:rPr>
              <a:t>Redis</a:t>
            </a:r>
            <a:r>
              <a:rPr lang="zh-CN" altLang="en-US" b="1" dirty="0">
                <a:solidFill>
                  <a:srgbClr val="FF0000"/>
                </a:solidFill>
              </a:rPr>
              <a:t>：</a:t>
            </a:r>
            <a:r>
              <a:rPr lang="en-US" altLang="zh-CN" b="1" dirty="0">
                <a:solidFill>
                  <a:srgbClr val="FF0000"/>
                </a:solidFill>
              </a:rPr>
              <a:t>Multi-model</a:t>
            </a:r>
            <a:endParaRPr lang="zh-CN" altLang="en-US" b="1" dirty="0">
              <a:solidFill>
                <a:srgbClr val="FF0000"/>
              </a:solidFill>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DB-Engines - </a:t>
            </a:r>
            <a:r>
              <a:rPr lang="en-US" altLang="zh-CN" dirty="0" err="1">
                <a:latin typeface="Comic Sans MS" panose="030F0702030302020204" pitchFamily="66" charset="0"/>
              </a:rPr>
              <a:t>OceanBase</a:t>
            </a:r>
            <a:r>
              <a:rPr lang="en-US" altLang="zh-CN" dirty="0">
                <a:latin typeface="Comic Sans MS" panose="030F0702030302020204" pitchFamily="66" charset="0"/>
              </a:rPr>
              <a:t> System</a:t>
            </a:r>
            <a:endParaRPr lang="zh-CN" altLang="en-US" dirty="0">
              <a:latin typeface="Comic Sans MS" panose="030F0702030302020204" pitchFamily="66" charset="0"/>
            </a:endParaRPr>
          </a:p>
        </p:txBody>
      </p:sp>
      <p:pic>
        <p:nvPicPr>
          <p:cNvPr id="6" name="图片 5"/>
          <p:cNvPicPr>
            <a:picLocks noChangeAspect="1"/>
          </p:cNvPicPr>
          <p:nvPr/>
        </p:nvPicPr>
        <p:blipFill>
          <a:blip r:embed="rId1"/>
          <a:stretch>
            <a:fillRect/>
          </a:stretch>
        </p:blipFill>
        <p:spPr>
          <a:xfrm>
            <a:off x="9525" y="843558"/>
            <a:ext cx="5276673" cy="4281315"/>
          </a:xfrm>
          <a:prstGeom prst="rect">
            <a:avLst/>
          </a:prstGeom>
        </p:spPr>
      </p:pic>
      <p:sp>
        <p:nvSpPr>
          <p:cNvPr id="8" name="文本框 7"/>
          <p:cNvSpPr txBox="1"/>
          <p:nvPr/>
        </p:nvSpPr>
        <p:spPr>
          <a:xfrm>
            <a:off x="0" y="555526"/>
            <a:ext cx="4577678" cy="307777"/>
          </a:xfrm>
          <a:prstGeom prst="rect">
            <a:avLst/>
          </a:prstGeom>
          <a:noFill/>
        </p:spPr>
        <p:txBody>
          <a:bodyPr wrap="square">
            <a:spAutoFit/>
          </a:bodyPr>
          <a:lstStyle/>
          <a:p>
            <a:r>
              <a:rPr lang="en-US" altLang="zh-CN" dirty="0" err="1">
                <a:hlinkClick r:id="rId2"/>
              </a:rPr>
              <a:t>OceanBase</a:t>
            </a:r>
            <a:r>
              <a:rPr lang="en-US" altLang="zh-CN" dirty="0">
                <a:hlinkClick r:id="rId2"/>
              </a:rPr>
              <a:t> System Properties (db-engines.com)</a:t>
            </a:r>
            <a:endParaRPr lang="zh-CN" altLang="en-US" dirty="0"/>
          </a:p>
        </p:txBody>
      </p:sp>
      <p:pic>
        <p:nvPicPr>
          <p:cNvPr id="12" name="图片 11"/>
          <p:cNvPicPr>
            <a:picLocks noChangeAspect="1"/>
          </p:cNvPicPr>
          <p:nvPr/>
        </p:nvPicPr>
        <p:blipFill>
          <a:blip r:embed="rId3"/>
          <a:stretch>
            <a:fillRect/>
          </a:stretch>
        </p:blipFill>
        <p:spPr>
          <a:xfrm>
            <a:off x="3959392" y="832506"/>
            <a:ext cx="5150369" cy="4270883"/>
          </a:xfrm>
          <a:prstGeom prst="rect">
            <a:avLst/>
          </a:prstGeom>
        </p:spPr>
      </p:pic>
      <p:pic>
        <p:nvPicPr>
          <p:cNvPr id="14" name="图片 13"/>
          <p:cNvPicPr>
            <a:picLocks noChangeAspect="1"/>
          </p:cNvPicPr>
          <p:nvPr/>
        </p:nvPicPr>
        <p:blipFill>
          <a:blip r:embed="rId4"/>
          <a:stretch>
            <a:fillRect/>
          </a:stretch>
        </p:blipFill>
        <p:spPr>
          <a:xfrm>
            <a:off x="395536" y="2499742"/>
            <a:ext cx="5150369" cy="21511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DB-Engines - </a:t>
            </a:r>
            <a:r>
              <a:rPr lang="en-US" altLang="zh-CN" dirty="0" err="1">
                <a:latin typeface="Comic Sans MS" panose="030F0702030302020204" pitchFamily="66" charset="0"/>
              </a:rPr>
              <a:t>OceanBase</a:t>
            </a:r>
            <a:r>
              <a:rPr lang="en-US" altLang="zh-CN" dirty="0">
                <a:latin typeface="Comic Sans MS" panose="030F0702030302020204" pitchFamily="66" charset="0"/>
              </a:rPr>
              <a:t> System</a:t>
            </a:r>
            <a:endParaRPr lang="zh-CN" altLang="en-US" dirty="0">
              <a:latin typeface="Comic Sans MS" panose="030F0702030302020204" pitchFamily="66" charset="0"/>
            </a:endParaRPr>
          </a:p>
        </p:txBody>
      </p:sp>
      <p:sp>
        <p:nvSpPr>
          <p:cNvPr id="8" name="文本框 7"/>
          <p:cNvSpPr txBox="1"/>
          <p:nvPr/>
        </p:nvSpPr>
        <p:spPr>
          <a:xfrm>
            <a:off x="0" y="555526"/>
            <a:ext cx="4577678" cy="307777"/>
          </a:xfrm>
          <a:prstGeom prst="rect">
            <a:avLst/>
          </a:prstGeom>
          <a:noFill/>
        </p:spPr>
        <p:txBody>
          <a:bodyPr wrap="square">
            <a:spAutoFit/>
          </a:bodyPr>
          <a:lstStyle/>
          <a:p>
            <a:r>
              <a:rPr lang="en-US" altLang="zh-CN" dirty="0" err="1">
                <a:hlinkClick r:id="rId1"/>
              </a:rPr>
              <a:t>OceanBase</a:t>
            </a:r>
            <a:r>
              <a:rPr lang="en-US" altLang="zh-CN" dirty="0">
                <a:hlinkClick r:id="rId1"/>
              </a:rPr>
              <a:t> System Properties (db-engines.com)</a:t>
            </a:r>
            <a:endParaRPr lang="zh-CN" altLang="en-US" dirty="0"/>
          </a:p>
        </p:txBody>
      </p:sp>
      <p:pic>
        <p:nvPicPr>
          <p:cNvPr id="16" name="图片 15"/>
          <p:cNvPicPr>
            <a:picLocks noChangeAspect="1"/>
          </p:cNvPicPr>
          <p:nvPr/>
        </p:nvPicPr>
        <p:blipFill>
          <a:blip r:embed="rId2"/>
          <a:stretch>
            <a:fillRect/>
          </a:stretch>
        </p:blipFill>
        <p:spPr>
          <a:xfrm>
            <a:off x="22912" y="843558"/>
            <a:ext cx="6082739" cy="4249489"/>
          </a:xfrm>
          <a:prstGeom prst="rect">
            <a:avLst/>
          </a:prstGeom>
        </p:spPr>
      </p:pic>
      <p:pic>
        <p:nvPicPr>
          <p:cNvPr id="4" name="图片 3"/>
          <p:cNvPicPr>
            <a:picLocks noChangeAspect="1"/>
          </p:cNvPicPr>
          <p:nvPr/>
        </p:nvPicPr>
        <p:blipFill>
          <a:blip r:embed="rId3"/>
          <a:stretch>
            <a:fillRect/>
          </a:stretch>
        </p:blipFill>
        <p:spPr>
          <a:xfrm>
            <a:off x="3779912" y="1053175"/>
            <a:ext cx="4754238" cy="4039872"/>
          </a:xfrm>
          <a:prstGeom prst="rect">
            <a:avLst/>
          </a:prstGeom>
        </p:spPr>
      </p:pic>
      <p:pic>
        <p:nvPicPr>
          <p:cNvPr id="7" name="图片 6"/>
          <p:cNvPicPr>
            <a:picLocks noChangeAspect="1"/>
          </p:cNvPicPr>
          <p:nvPr/>
        </p:nvPicPr>
        <p:blipFill>
          <a:blip r:embed="rId4"/>
          <a:stretch>
            <a:fillRect/>
          </a:stretch>
        </p:blipFill>
        <p:spPr>
          <a:xfrm>
            <a:off x="36512" y="1995686"/>
            <a:ext cx="9144000" cy="1228902"/>
          </a:xfrm>
          <a:prstGeom prst="rect">
            <a:avLst/>
          </a:prstGeom>
        </p:spPr>
      </p:pic>
      <p:pic>
        <p:nvPicPr>
          <p:cNvPr id="10" name="图片 9"/>
          <p:cNvPicPr>
            <a:picLocks noChangeAspect="1"/>
          </p:cNvPicPr>
          <p:nvPr/>
        </p:nvPicPr>
        <p:blipFill>
          <a:blip r:embed="rId5"/>
          <a:stretch>
            <a:fillRect/>
          </a:stretch>
        </p:blipFill>
        <p:spPr>
          <a:xfrm>
            <a:off x="34305" y="3261142"/>
            <a:ext cx="9144000" cy="18319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Outline</a:t>
            </a:r>
            <a:endParaRPr lang="zh-CN" altLang="en-US" dirty="0">
              <a:latin typeface="Comic Sans MS" panose="030F0702030302020204" pitchFamily="66" charset="0"/>
            </a:endParaRPr>
          </a:p>
        </p:txBody>
      </p:sp>
      <p:sp>
        <p:nvSpPr>
          <p:cNvPr id="4" name="内容占位符 2"/>
          <p:cNvSpPr txBox="1"/>
          <p:nvPr/>
        </p:nvSpPr>
        <p:spPr bwMode="auto">
          <a:xfrm>
            <a:off x="467544" y="699542"/>
            <a:ext cx="828092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system</a:t>
            </a:r>
            <a:endParaRPr lang="en-US" altLang="zh-CN">
              <a:latin typeface="Comic Sans MS" panose="030F0702030302020204" pitchFamily="66" charset="0"/>
            </a:endParaRPr>
          </a:p>
          <a:p>
            <a:pPr>
              <a:spcBef>
                <a:spcPts val="0"/>
              </a:spcBef>
              <a:spcAft>
                <a:spcPts val="400"/>
              </a:spcAft>
            </a:pPr>
            <a:r>
              <a:rPr lang="en-US" altLang="zh-CN">
                <a:latin typeface="Comic Sans MS" panose="030F0702030302020204" pitchFamily="66" charset="0"/>
              </a:rPr>
              <a:t>Data view</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languages</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design</a:t>
            </a:r>
            <a:r>
              <a:rPr lang="en-US" altLang="zh-CN" b="1">
                <a:solidFill>
                  <a:srgbClr val="FF0000"/>
                </a:solidFill>
                <a:latin typeface="Comic Sans MS" panose="030F0702030302020204" pitchFamily="66" charset="0"/>
              </a:rPr>
              <a:t> </a:t>
            </a:r>
            <a:endParaRPr lang="en-US" altLang="zh-CN" b="1">
              <a:solidFill>
                <a:srgbClr val="FF0000"/>
              </a:solidFill>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engine</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Database architecture</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DB user and administrator</a:t>
            </a:r>
            <a:endParaRPr lang="en-US" altLang="zh-CN">
              <a:latin typeface="Comic Sans MS" panose="030F0702030302020204" pitchFamily="66" charset="0"/>
            </a:endParaRPr>
          </a:p>
          <a:p>
            <a:pPr>
              <a:spcBef>
                <a:spcPts val="0"/>
              </a:spcBef>
              <a:spcAft>
                <a:spcPts val="400"/>
              </a:spcAft>
              <a:buFont typeface="Arial" panose="020B0604020202020204" pitchFamily="34" charset="0"/>
              <a:buChar char="•"/>
            </a:pPr>
            <a:r>
              <a:rPr lang="en-US" altLang="zh-CN">
                <a:latin typeface="Comic Sans MS" panose="030F0702030302020204" pitchFamily="66" charset="0"/>
              </a:rPr>
              <a:t>History of DB</a:t>
            </a:r>
            <a:endParaRPr lang="en-US" altLang="zh-CN">
              <a:latin typeface="Comic Sans MS" panose="030F0702030302020204" pitchFamily="66" charset="0"/>
            </a:endParaRPr>
          </a:p>
          <a:p>
            <a:pPr marL="0" indent="0">
              <a:spcBef>
                <a:spcPts val="0"/>
              </a:spcBef>
              <a:spcAft>
                <a:spcPts val="400"/>
              </a:spcAft>
              <a:buNone/>
            </a:pPr>
            <a:r>
              <a:rPr lang="zh-CN" altLang="en-US" b="1">
                <a:solidFill>
                  <a:srgbClr val="FF0000"/>
                </a:solidFill>
                <a:latin typeface="Comic Sans MS" panose="030F0702030302020204" pitchFamily="66" charset="0"/>
                <a:ea typeface="宋体" panose="02010600030101010101" pitchFamily="2" charset="-122"/>
                <a:cs typeface="Times New Roman" panose="02020603050405020304" pitchFamily="18" charset="0"/>
                <a:sym typeface="Wingdings" panose="05000000000000000000" pitchFamily="2" charset="2"/>
              </a:rPr>
              <a:t> </a:t>
            </a:r>
            <a:r>
              <a:rPr lang="en-US" altLang="zh-CN" b="1">
                <a:solidFill>
                  <a:srgbClr val="FF0000"/>
                </a:solidFill>
                <a:latin typeface="Comic Sans MS" panose="030F0702030302020204" pitchFamily="66" charset="0"/>
              </a:rPr>
              <a:t>Future directions</a:t>
            </a:r>
            <a:endParaRPr lang="en-US" altLang="zh-CN" b="1">
              <a:solidFill>
                <a:srgbClr val="FF0000"/>
              </a:solidFill>
              <a:latin typeface="Comic Sans MS" panose="030F0702030302020204" pitchFamily="66"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数据库的</a:t>
            </a:r>
            <a:r>
              <a:rPr lang="en-US" altLang="zh-CN" dirty="0"/>
              <a:t>3</a:t>
            </a:r>
            <a:r>
              <a:rPr lang="zh-CN" altLang="en-US" dirty="0"/>
              <a:t>次主要变革</a:t>
            </a:r>
            <a:endParaRPr lang="zh-CN" altLang="en-US" dirty="0"/>
          </a:p>
        </p:txBody>
      </p:sp>
      <p:sp>
        <p:nvSpPr>
          <p:cNvPr id="3" name="内容占位符 2"/>
          <p:cNvSpPr>
            <a:spLocks noGrp="1"/>
          </p:cNvSpPr>
          <p:nvPr>
            <p:ph idx="1"/>
          </p:nvPr>
        </p:nvSpPr>
        <p:spPr>
          <a:xfrm>
            <a:off x="251520" y="699542"/>
            <a:ext cx="8568952" cy="3805070"/>
          </a:xfrm>
        </p:spPr>
        <p:txBody>
          <a:bodyPr/>
          <a:lstStyle/>
          <a:p>
            <a:pPr>
              <a:lnSpc>
                <a:spcPct val="150000"/>
              </a:lnSpc>
              <a:spcAft>
                <a:spcPts val="600"/>
              </a:spcAft>
            </a:pPr>
            <a:r>
              <a:rPr lang="zh-CN" altLang="en-US" sz="2000" b="1" dirty="0">
                <a:latin typeface="Comic Sans MS" panose="030F0702030302020204" pitchFamily="66" charset="0"/>
              </a:rPr>
              <a:t>在过去的</a:t>
            </a:r>
            <a:r>
              <a:rPr lang="en-US" altLang="zh-CN" sz="2000" b="1" dirty="0">
                <a:latin typeface="Comic Sans MS" panose="030F0702030302020204" pitchFamily="66" charset="0"/>
              </a:rPr>
              <a:t>50</a:t>
            </a:r>
            <a:r>
              <a:rPr lang="zh-CN" altLang="en-US" sz="2000" b="1" dirty="0">
                <a:latin typeface="Comic Sans MS" panose="030F0702030302020204" pitchFamily="66" charset="0"/>
              </a:rPr>
              <a:t>年里</a:t>
            </a:r>
            <a:r>
              <a:rPr lang="en-US" altLang="zh-CN" sz="2000" b="1" dirty="0">
                <a:latin typeface="Comic Sans MS" panose="030F0702030302020204" pitchFamily="66" charset="0"/>
              </a:rPr>
              <a:t>, </a:t>
            </a:r>
            <a:r>
              <a:rPr lang="zh-CN" altLang="en-US" sz="2000" b="1" dirty="0">
                <a:latin typeface="Comic Sans MS" panose="030F0702030302020204" pitchFamily="66" charset="0"/>
              </a:rPr>
              <a:t>数据库主要经历了</a:t>
            </a:r>
            <a:r>
              <a:rPr lang="en-US" altLang="zh-CN" sz="2000" b="1" dirty="0">
                <a:latin typeface="Comic Sans MS" panose="030F0702030302020204" pitchFamily="66" charset="0"/>
              </a:rPr>
              <a:t>3</a:t>
            </a:r>
            <a:r>
              <a:rPr lang="zh-CN" altLang="en-US" sz="2000" b="1" dirty="0">
                <a:latin typeface="Comic Sans MS" panose="030F0702030302020204" pitchFamily="66" charset="0"/>
              </a:rPr>
              <a:t>次变革</a:t>
            </a:r>
            <a:r>
              <a:rPr lang="en-US" altLang="zh-CN" sz="2000" b="1" dirty="0">
                <a:latin typeface="Comic Sans MS" panose="030F0702030302020204" pitchFamily="66" charset="0"/>
              </a:rPr>
              <a:t>:</a:t>
            </a:r>
            <a:endParaRPr lang="en-US" altLang="zh-CN" sz="2000" b="1" dirty="0">
              <a:latin typeface="Comic Sans MS" panose="030F0702030302020204" pitchFamily="66" charset="0"/>
            </a:endParaRPr>
          </a:p>
          <a:p>
            <a:pPr lvl="1">
              <a:lnSpc>
                <a:spcPct val="150000"/>
              </a:lnSpc>
              <a:spcAft>
                <a:spcPts val="600"/>
              </a:spcAft>
            </a:pPr>
            <a:r>
              <a:rPr lang="zh-CN" altLang="en-US" sz="1800" b="1" dirty="0">
                <a:solidFill>
                  <a:srgbClr val="0000FF"/>
                </a:solidFill>
                <a:latin typeface="Comic Sans MS" panose="030F0702030302020204" pitchFamily="66" charset="0"/>
              </a:rPr>
              <a:t>第</a:t>
            </a:r>
            <a:r>
              <a:rPr lang="en-US" altLang="zh-CN" sz="1800" b="1" dirty="0">
                <a:solidFill>
                  <a:srgbClr val="0000FF"/>
                </a:solidFill>
                <a:latin typeface="Comic Sans MS" panose="030F0702030302020204" pitchFamily="66" charset="0"/>
              </a:rPr>
              <a:t>1</a:t>
            </a:r>
            <a:r>
              <a:rPr lang="zh-CN" altLang="en-US" sz="1800" b="1" dirty="0">
                <a:solidFill>
                  <a:srgbClr val="0000FF"/>
                </a:solidFill>
                <a:latin typeface="Comic Sans MS" panose="030F0702030302020204" pitchFamily="66" charset="0"/>
              </a:rPr>
              <a:t>代是单机数据库</a:t>
            </a:r>
            <a:r>
              <a:rPr lang="en-US" altLang="zh-CN" sz="1800" dirty="0">
                <a:latin typeface="Comic Sans MS" panose="030F0702030302020204" pitchFamily="66" charset="0"/>
              </a:rPr>
              <a:t>, </a:t>
            </a:r>
            <a:r>
              <a:rPr lang="zh-CN" altLang="en-US" sz="1800" dirty="0">
                <a:latin typeface="Comic Sans MS" panose="030F0702030302020204" pitchFamily="66" charset="0"/>
              </a:rPr>
              <a:t>解决了数据存储、数据管理和查询处理等问题</a:t>
            </a:r>
            <a:r>
              <a:rPr lang="en-US" altLang="zh-CN" sz="1800" dirty="0">
                <a:latin typeface="Comic Sans MS" panose="030F0702030302020204" pitchFamily="66" charset="0"/>
              </a:rPr>
              <a:t>, </a:t>
            </a:r>
            <a:r>
              <a:rPr lang="zh-CN" altLang="en-US" sz="1800" dirty="0">
                <a:latin typeface="Comic Sans MS" panose="030F0702030302020204" pitchFamily="66" charset="0"/>
              </a:rPr>
              <a:t>代表系统包括</a:t>
            </a:r>
            <a:r>
              <a:rPr lang="en-US" altLang="zh-CN" sz="1800" dirty="0">
                <a:latin typeface="Comic Sans MS" panose="030F0702030302020204" pitchFamily="66" charset="0"/>
              </a:rPr>
              <a:t>Oracle, PostgreSQL</a:t>
            </a:r>
            <a:r>
              <a:rPr lang="zh-CN" altLang="en-US" sz="1800" dirty="0">
                <a:latin typeface="Comic Sans MS" panose="030F0702030302020204" pitchFamily="66" charset="0"/>
              </a:rPr>
              <a:t>和</a:t>
            </a:r>
            <a:r>
              <a:rPr lang="en-US" altLang="zh-CN" sz="1800" dirty="0">
                <a:latin typeface="Comic Sans MS" panose="030F0702030302020204" pitchFamily="66" charset="0"/>
              </a:rPr>
              <a:t>MySQL</a:t>
            </a:r>
            <a:r>
              <a:rPr lang="zh-CN" altLang="en-US" sz="1800" dirty="0">
                <a:latin typeface="Comic Sans MS" panose="030F0702030302020204" pitchFamily="66" charset="0"/>
              </a:rPr>
              <a:t>等</a:t>
            </a:r>
            <a:endParaRPr lang="en-US" altLang="zh-CN" sz="1800" dirty="0">
              <a:latin typeface="Comic Sans MS" panose="030F0702030302020204" pitchFamily="66" charset="0"/>
            </a:endParaRPr>
          </a:p>
          <a:p>
            <a:pPr lvl="1">
              <a:lnSpc>
                <a:spcPct val="150000"/>
              </a:lnSpc>
              <a:spcAft>
                <a:spcPts val="600"/>
              </a:spcAft>
            </a:pPr>
            <a:r>
              <a:rPr lang="zh-CN" altLang="en-US" sz="1800" b="1" dirty="0">
                <a:solidFill>
                  <a:srgbClr val="0000FF"/>
                </a:solidFill>
                <a:latin typeface="Comic Sans MS" panose="030F0702030302020204" pitchFamily="66" charset="0"/>
              </a:rPr>
              <a:t>第</a:t>
            </a:r>
            <a:r>
              <a:rPr lang="en-US" altLang="zh-CN" sz="1800" b="1" dirty="0">
                <a:solidFill>
                  <a:srgbClr val="0000FF"/>
                </a:solidFill>
                <a:latin typeface="Comic Sans MS" panose="030F0702030302020204" pitchFamily="66" charset="0"/>
              </a:rPr>
              <a:t>2</a:t>
            </a:r>
            <a:r>
              <a:rPr lang="zh-CN" altLang="en-US" sz="1800" b="1" dirty="0">
                <a:solidFill>
                  <a:srgbClr val="0000FF"/>
                </a:solidFill>
                <a:latin typeface="Comic Sans MS" panose="030F0702030302020204" pitchFamily="66" charset="0"/>
              </a:rPr>
              <a:t>代是集群数据库</a:t>
            </a:r>
            <a:r>
              <a:rPr lang="en-US" altLang="zh-CN" sz="1800" dirty="0">
                <a:latin typeface="Comic Sans MS" panose="030F0702030302020204" pitchFamily="66" charset="0"/>
              </a:rPr>
              <a:t>, </a:t>
            </a:r>
            <a:r>
              <a:rPr lang="zh-CN" altLang="en-US" sz="1800" dirty="0">
                <a:latin typeface="Comic Sans MS" panose="030F0702030302020204" pitchFamily="66" charset="0"/>
              </a:rPr>
              <a:t>旨在为企业关键业务提供高可用性和可靠性保障</a:t>
            </a:r>
            <a:r>
              <a:rPr lang="en-US" altLang="zh-CN" sz="1800" dirty="0">
                <a:latin typeface="Comic Sans MS" panose="030F0702030302020204" pitchFamily="66" charset="0"/>
              </a:rPr>
              <a:t>, </a:t>
            </a:r>
            <a:r>
              <a:rPr lang="zh-CN" altLang="en-US" sz="1800" dirty="0">
                <a:latin typeface="Comic Sans MS" panose="030F0702030302020204" pitchFamily="66" charset="0"/>
              </a:rPr>
              <a:t>代表系统包括</a:t>
            </a:r>
            <a:r>
              <a:rPr lang="en-US" altLang="zh-CN" sz="1800" dirty="0">
                <a:latin typeface="Comic Sans MS" panose="030F0702030302020204" pitchFamily="66" charset="0"/>
              </a:rPr>
              <a:t>Oracle RAC, IBM DB2</a:t>
            </a:r>
            <a:r>
              <a:rPr lang="zh-CN" altLang="en-US" sz="1800" dirty="0">
                <a:latin typeface="Comic Sans MS" panose="030F0702030302020204" pitchFamily="66" charset="0"/>
              </a:rPr>
              <a:t>和</a:t>
            </a:r>
            <a:r>
              <a:rPr lang="en-US" altLang="zh-CN" sz="1800" dirty="0">
                <a:latin typeface="Comic Sans MS" panose="030F0702030302020204" pitchFamily="66" charset="0"/>
              </a:rPr>
              <a:t>Microsoft SQL Server</a:t>
            </a:r>
            <a:endParaRPr lang="en-US" altLang="zh-CN" sz="1800" dirty="0">
              <a:latin typeface="Comic Sans MS" panose="030F0702030302020204" pitchFamily="66" charset="0"/>
            </a:endParaRPr>
          </a:p>
          <a:p>
            <a:pPr lvl="1">
              <a:lnSpc>
                <a:spcPct val="150000"/>
              </a:lnSpc>
              <a:spcAft>
                <a:spcPts val="600"/>
              </a:spcAft>
            </a:pPr>
            <a:r>
              <a:rPr lang="zh-CN" altLang="en-US" sz="1800" b="1" dirty="0">
                <a:solidFill>
                  <a:srgbClr val="0000FF"/>
                </a:solidFill>
                <a:latin typeface="Comic Sans MS" panose="030F0702030302020204" pitchFamily="66" charset="0"/>
              </a:rPr>
              <a:t>第</a:t>
            </a:r>
            <a:r>
              <a:rPr lang="en-US" altLang="zh-CN" sz="1800" b="1" dirty="0">
                <a:solidFill>
                  <a:srgbClr val="0000FF"/>
                </a:solidFill>
                <a:latin typeface="Comic Sans MS" panose="030F0702030302020204" pitchFamily="66" charset="0"/>
              </a:rPr>
              <a:t>3</a:t>
            </a:r>
            <a:r>
              <a:rPr lang="zh-CN" altLang="en-US" sz="1800" b="1" dirty="0">
                <a:solidFill>
                  <a:srgbClr val="0000FF"/>
                </a:solidFill>
                <a:latin typeface="Comic Sans MS" panose="030F0702030302020204" pitchFamily="66" charset="0"/>
              </a:rPr>
              <a:t>代是分布式数据库和云原生数据库</a:t>
            </a:r>
            <a:r>
              <a:rPr lang="en-US" altLang="zh-CN" sz="1800" dirty="0">
                <a:latin typeface="Comic Sans MS" panose="030F0702030302020204" pitchFamily="66" charset="0"/>
              </a:rPr>
              <a:t>, </a:t>
            </a:r>
            <a:r>
              <a:rPr lang="zh-CN" altLang="en-US" sz="1800" dirty="0">
                <a:latin typeface="Comic Sans MS" panose="030F0702030302020204" pitchFamily="66" charset="0"/>
              </a:rPr>
              <a:t>旨在解决大数据时代的弹性计算和动态数据迁移问题</a:t>
            </a:r>
            <a:r>
              <a:rPr lang="en-US" altLang="zh-CN" sz="1800" dirty="0">
                <a:latin typeface="Comic Sans MS" panose="030F0702030302020204" pitchFamily="66" charset="0"/>
              </a:rPr>
              <a:t>, </a:t>
            </a:r>
            <a:r>
              <a:rPr lang="zh-CN" altLang="en-US" sz="1800" dirty="0">
                <a:latin typeface="Comic Sans MS" panose="030F0702030302020204" pitchFamily="66" charset="0"/>
              </a:rPr>
              <a:t>代表系统包括亚马逊</a:t>
            </a:r>
            <a:r>
              <a:rPr lang="en-US" altLang="zh-CN" sz="1800" dirty="0">
                <a:latin typeface="Comic Sans MS" panose="030F0702030302020204" pitchFamily="66" charset="0"/>
              </a:rPr>
              <a:t>Aurora</a:t>
            </a:r>
            <a:r>
              <a:rPr lang="zh-CN" altLang="en-US" sz="1800" dirty="0">
                <a:latin typeface="Comic Sans MS" panose="030F0702030302020204" pitchFamily="66" charset="0"/>
              </a:rPr>
              <a:t>、</a:t>
            </a:r>
            <a:r>
              <a:rPr lang="zh-CN" altLang="en-US" sz="1800" b="1" dirty="0">
                <a:solidFill>
                  <a:srgbClr val="FF0000"/>
                </a:solidFill>
                <a:latin typeface="Comic Sans MS" panose="030F0702030302020204" pitchFamily="66" charset="0"/>
              </a:rPr>
              <a:t>华为</a:t>
            </a:r>
            <a:r>
              <a:rPr lang="en-US" altLang="zh-CN" sz="1800" b="1" dirty="0" err="1">
                <a:solidFill>
                  <a:srgbClr val="FF0000"/>
                </a:solidFill>
                <a:latin typeface="Comic Sans MS" panose="030F0702030302020204" pitchFamily="66" charset="0"/>
              </a:rPr>
              <a:t>openGauss</a:t>
            </a:r>
            <a:r>
              <a:rPr lang="zh-CN" altLang="en-US" sz="1800">
                <a:latin typeface="Comic Sans MS" panose="030F0702030302020204" pitchFamily="66" charset="0"/>
              </a:rPr>
              <a:t>和</a:t>
            </a:r>
            <a:r>
              <a:rPr lang="zh-CN" altLang="en-US" sz="1800" b="1">
                <a:solidFill>
                  <a:srgbClr val="FF0000"/>
                </a:solidFill>
                <a:latin typeface="Comic Sans MS" panose="030F0702030302020204" pitchFamily="66" charset="0"/>
              </a:rPr>
              <a:t>蚂蚁科技的</a:t>
            </a:r>
            <a:r>
              <a:rPr lang="en-US" altLang="zh-CN" sz="1800" b="1">
                <a:solidFill>
                  <a:srgbClr val="FF0000"/>
                </a:solidFill>
                <a:latin typeface="Comic Sans MS" panose="030F0702030302020204" pitchFamily="66" charset="0"/>
              </a:rPr>
              <a:t>OceanBase</a:t>
            </a:r>
            <a:endParaRPr lang="en-US" altLang="zh-CN" sz="1800" b="1" dirty="0">
              <a:solidFill>
                <a:srgbClr val="FF0000"/>
              </a:solidFill>
              <a:latin typeface="Comic Sans MS" panose="030F0702030302020204" pitchFamily="66"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大数据时代，数据库系统主要面临的挑战</a:t>
            </a:r>
            <a:endParaRPr lang="zh-CN" altLang="en-US" dirty="0"/>
          </a:p>
        </p:txBody>
      </p:sp>
      <p:sp>
        <p:nvSpPr>
          <p:cNvPr id="3" name="内容占位符 2"/>
          <p:cNvSpPr>
            <a:spLocks noGrp="1"/>
          </p:cNvSpPr>
          <p:nvPr>
            <p:ph idx="1"/>
          </p:nvPr>
        </p:nvSpPr>
        <p:spPr>
          <a:xfrm>
            <a:off x="179512" y="699542"/>
            <a:ext cx="8856984" cy="4021094"/>
          </a:xfrm>
        </p:spPr>
        <p:txBody>
          <a:bodyPr/>
          <a:lstStyle/>
          <a:p>
            <a:pPr>
              <a:lnSpc>
                <a:spcPct val="150000"/>
              </a:lnSpc>
              <a:spcAft>
                <a:spcPts val="600"/>
              </a:spcAft>
            </a:pPr>
            <a:r>
              <a:rPr lang="zh-CN" altLang="en-US" sz="2000" dirty="0"/>
              <a:t>基于专家经验的传统优化技术</a:t>
            </a:r>
            <a:r>
              <a:rPr lang="en-US" altLang="zh-CN" sz="2000" dirty="0"/>
              <a:t>(</a:t>
            </a:r>
            <a:r>
              <a:rPr lang="zh-CN" altLang="en-US" sz="2000" dirty="0"/>
              <a:t>如代价估计、连接顺序选择、参数调优</a:t>
            </a:r>
            <a:r>
              <a:rPr lang="en-US" altLang="zh-CN" sz="2000" dirty="0"/>
              <a:t>)</a:t>
            </a:r>
            <a:r>
              <a:rPr lang="zh-CN" altLang="en-US" sz="2000" dirty="0"/>
              <a:t>已经不能满足</a:t>
            </a:r>
            <a:r>
              <a:rPr lang="zh-CN" altLang="en-US" sz="2000" b="1" dirty="0">
                <a:solidFill>
                  <a:srgbClr val="FF0000"/>
                </a:solidFill>
              </a:rPr>
              <a:t>异构数据</a:t>
            </a:r>
            <a:r>
              <a:rPr lang="zh-CN" altLang="en-US" sz="2000" dirty="0"/>
              <a:t>、</a:t>
            </a:r>
            <a:r>
              <a:rPr lang="zh-CN" altLang="en-US" sz="2000" b="1" dirty="0">
                <a:solidFill>
                  <a:srgbClr val="FF0000"/>
                </a:solidFill>
              </a:rPr>
              <a:t>海量应用</a:t>
            </a:r>
            <a:r>
              <a:rPr lang="zh-CN" altLang="en-US" sz="2000" dirty="0"/>
              <a:t>和</a:t>
            </a:r>
            <a:r>
              <a:rPr lang="zh-CN" altLang="en-US" sz="2000" b="1" dirty="0">
                <a:solidFill>
                  <a:srgbClr val="FF0000"/>
                </a:solidFill>
              </a:rPr>
              <a:t>大规模用户</a:t>
            </a:r>
            <a:r>
              <a:rPr lang="zh-CN" altLang="en-US" sz="2000" dirty="0"/>
              <a:t>对性能的需求，可以设计基于学习的数据库优化技术，使数据库更智能</a:t>
            </a:r>
            <a:endParaRPr lang="zh-CN" altLang="en-US" sz="2000" dirty="0"/>
          </a:p>
          <a:p>
            <a:pPr>
              <a:lnSpc>
                <a:spcPct val="150000"/>
              </a:lnSpc>
              <a:spcAft>
                <a:spcPts val="600"/>
              </a:spcAft>
            </a:pPr>
            <a:r>
              <a:rPr lang="en-US" altLang="zh-CN" sz="2000" dirty="0"/>
              <a:t>AI</a:t>
            </a:r>
            <a:r>
              <a:rPr lang="zh-CN" altLang="en-US" sz="2000" dirty="0"/>
              <a:t>时代，很多数据库应用需使用人工智能算法，如数据库中的图像搜索，可以将人工智能算法嵌入到数据库，利用数据库技术加速人工智能算法，并在数据库中提供基于人工智能的服务</a:t>
            </a:r>
            <a:endParaRPr lang="zh-CN" altLang="en-US" sz="2000" dirty="0"/>
          </a:p>
          <a:p>
            <a:pPr>
              <a:lnSpc>
                <a:spcPct val="150000"/>
              </a:lnSpc>
              <a:spcAft>
                <a:spcPts val="600"/>
              </a:spcAft>
            </a:pPr>
            <a:r>
              <a:rPr lang="zh-CN" altLang="en-US" sz="2000" dirty="0"/>
              <a:t>传统数据库侧重使用通用硬件</a:t>
            </a:r>
            <a:r>
              <a:rPr lang="en-US" altLang="zh-CN" sz="2000" dirty="0"/>
              <a:t>(</a:t>
            </a:r>
            <a:r>
              <a:rPr lang="zh-CN" altLang="en-US" sz="2000" dirty="0"/>
              <a:t>如</a:t>
            </a:r>
            <a:r>
              <a:rPr lang="en-US" altLang="zh-CN" sz="2000" dirty="0"/>
              <a:t>CPU)</a:t>
            </a:r>
            <a:r>
              <a:rPr lang="zh-CN" altLang="en-US" sz="2000" dirty="0"/>
              <a:t>，不能充分发挥新硬件</a:t>
            </a:r>
            <a:r>
              <a:rPr lang="en-US" altLang="zh-CN" sz="2000" dirty="0"/>
              <a:t>(</a:t>
            </a:r>
            <a:r>
              <a:rPr lang="zh-CN" altLang="en-US" sz="2000" dirty="0"/>
              <a:t>如</a:t>
            </a:r>
            <a:r>
              <a:rPr lang="en-US" altLang="zh-CN" sz="2000" dirty="0"/>
              <a:t>ARM</a:t>
            </a:r>
            <a:r>
              <a:rPr lang="zh-CN" altLang="en-US" sz="2000" dirty="0"/>
              <a:t>、</a:t>
            </a:r>
            <a:r>
              <a:rPr lang="en-US" altLang="zh-CN" sz="2000" dirty="0"/>
              <a:t>AI</a:t>
            </a:r>
            <a:r>
              <a:rPr lang="zh-CN" altLang="en-US" sz="2000" dirty="0"/>
              <a:t>芯片</a:t>
            </a:r>
            <a:r>
              <a:rPr lang="en-US" altLang="zh-CN" sz="2000" dirty="0"/>
              <a:t>)</a:t>
            </a:r>
            <a:r>
              <a:rPr lang="zh-CN" altLang="en-US" sz="2000" dirty="0"/>
              <a:t>的优势</a:t>
            </a:r>
            <a:endParaRPr lang="en-US" altLang="zh-CN" sz="20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Database Applications</a:t>
            </a:r>
            <a:endParaRPr lang="zh-CN" altLang="en-US" dirty="0">
              <a:latin typeface="Comic Sans MS" panose="030F0702030302020204" pitchFamily="66" charset="0"/>
            </a:endParaRPr>
          </a:p>
        </p:txBody>
      </p:sp>
      <p:sp>
        <p:nvSpPr>
          <p:cNvPr id="3" name="内容占位符 2"/>
          <p:cNvSpPr>
            <a:spLocks noGrp="1"/>
          </p:cNvSpPr>
          <p:nvPr>
            <p:ph idx="1"/>
          </p:nvPr>
        </p:nvSpPr>
        <p:spPr/>
        <p:txBody>
          <a:bodyPr/>
          <a:lstStyle/>
          <a:p>
            <a:pPr>
              <a:spcBef>
                <a:spcPts val="0"/>
              </a:spcBef>
              <a:spcAft>
                <a:spcPts val="600"/>
              </a:spcAft>
            </a:pPr>
            <a:r>
              <a:rPr lang="en-US" altLang="zh-CN" sz="2000" b="1" dirty="0">
                <a:latin typeface="Comic Sans MS" panose="030F0702030302020204" pitchFamily="66" charset="0"/>
              </a:rPr>
              <a:t>Various applications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Banking: all transactions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Airlines: reservations, schedules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Universities: registration, grades, students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Sales: customers, products, purchases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Online retailers: order tracking, customized recommendations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Manufacturing: production, inventory, orders, supply chain</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Human resources:  employee records, salaries, tax deductions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t>
            </a:r>
            <a:endParaRPr lang="en-US" altLang="zh-CN" sz="1800" dirty="0">
              <a:latin typeface="Comic Sans MS" panose="030F0702030302020204" pitchFamily="66" charset="0"/>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AI4DB (CCF</a:t>
            </a:r>
            <a:r>
              <a:rPr lang="zh-CN" altLang="en-US" sz="2800" dirty="0">
                <a:latin typeface="Comic Sans MS" panose="030F0702030302020204" pitchFamily="66" charset="0"/>
              </a:rPr>
              <a:t>数据库战略会议</a:t>
            </a:r>
            <a:r>
              <a:rPr lang="en-US" altLang="zh-CN" sz="2800" dirty="0">
                <a:latin typeface="Comic Sans MS" panose="030F0702030302020204" pitchFamily="66" charset="0"/>
              </a:rPr>
              <a:t>-2020</a:t>
            </a:r>
            <a:r>
              <a:rPr lang="zh-CN" altLang="en-US" sz="2800" dirty="0">
                <a:latin typeface="Comic Sans MS" panose="030F0702030302020204" pitchFamily="66" charset="0"/>
              </a:rPr>
              <a:t>年</a:t>
            </a:r>
            <a:r>
              <a:rPr lang="en-US" altLang="zh-CN" sz="2800" dirty="0">
                <a:latin typeface="Comic Sans MS" panose="030F0702030302020204" pitchFamily="66" charset="0"/>
              </a:rPr>
              <a:t>5</a:t>
            </a:r>
            <a:r>
              <a:rPr lang="zh-CN" altLang="en-US" sz="2800" dirty="0">
                <a:latin typeface="Comic Sans MS" panose="030F0702030302020204" pitchFamily="66" charset="0"/>
              </a:rPr>
              <a:t>月</a:t>
            </a:r>
            <a:r>
              <a:rPr lang="en-US" altLang="zh-CN" sz="2800" dirty="0">
                <a:latin typeface="Comic Sans MS" panose="030F0702030302020204" pitchFamily="66" charset="0"/>
              </a:rPr>
              <a:t>30</a:t>
            </a:r>
            <a:r>
              <a:rPr lang="zh-CN" altLang="en-US" sz="2800" dirty="0">
                <a:latin typeface="Comic Sans MS" panose="030F0702030302020204" pitchFamily="66" charset="0"/>
              </a:rPr>
              <a:t>日</a:t>
            </a:r>
            <a:r>
              <a:rPr lang="en-US" altLang="zh-CN" sz="2800" dirty="0">
                <a:latin typeface="Comic Sans MS" panose="030F0702030302020204" pitchFamily="66" charset="0"/>
              </a:rPr>
              <a:t>)</a:t>
            </a:r>
            <a:endParaRPr lang="zh-CN" altLang="en-US" sz="2800" dirty="0">
              <a:latin typeface="Comic Sans MS" panose="030F0702030302020204" pitchFamily="66" charset="0"/>
            </a:endParaRPr>
          </a:p>
        </p:txBody>
      </p:sp>
      <p:sp>
        <p:nvSpPr>
          <p:cNvPr id="3" name="内容占位符 2"/>
          <p:cNvSpPr>
            <a:spLocks noGrp="1"/>
          </p:cNvSpPr>
          <p:nvPr>
            <p:ph idx="1"/>
          </p:nvPr>
        </p:nvSpPr>
        <p:spPr>
          <a:xfrm>
            <a:off x="179512" y="627534"/>
            <a:ext cx="8784976" cy="4392488"/>
          </a:xfrm>
        </p:spPr>
        <p:txBody>
          <a:bodyPr/>
          <a:lstStyle/>
          <a:p>
            <a:pPr>
              <a:spcAft>
                <a:spcPts val="600"/>
              </a:spcAft>
            </a:pPr>
            <a:r>
              <a:rPr lang="zh-CN" altLang="en-US" sz="2000" b="1" dirty="0">
                <a:solidFill>
                  <a:srgbClr val="FF0000"/>
                </a:solidFill>
              </a:rPr>
              <a:t>人工智能</a:t>
            </a:r>
            <a:r>
              <a:rPr lang="zh-CN" altLang="en-US" sz="2000" dirty="0"/>
              <a:t>技术可以在多个维度</a:t>
            </a:r>
            <a:r>
              <a:rPr lang="zh-CN" altLang="en-US" sz="2000" b="1" dirty="0">
                <a:solidFill>
                  <a:srgbClr val="FF0000"/>
                </a:solidFill>
              </a:rPr>
              <a:t>为数据库赋能</a:t>
            </a:r>
            <a:r>
              <a:rPr lang="en-US" altLang="zh-CN" sz="2000" dirty="0"/>
              <a:t>:</a:t>
            </a:r>
            <a:endParaRPr lang="en-US" altLang="zh-CN" sz="2000" dirty="0"/>
          </a:p>
          <a:p>
            <a:pPr lvl="1">
              <a:spcAft>
                <a:spcPts val="600"/>
              </a:spcAft>
            </a:pPr>
            <a:r>
              <a:rPr lang="en-US" altLang="zh-CN" sz="1400" dirty="0"/>
              <a:t>1) </a:t>
            </a:r>
            <a:r>
              <a:rPr lang="zh-CN" altLang="en-US" sz="1400" dirty="0"/>
              <a:t>人工智能模型可以作为</a:t>
            </a:r>
            <a:r>
              <a:rPr lang="zh-CN" altLang="en-US" sz="1400" b="1" dirty="0">
                <a:solidFill>
                  <a:srgbClr val="0000FF"/>
                </a:solidFill>
              </a:rPr>
              <a:t>外挂工具为数据库提供优化服务</a:t>
            </a:r>
            <a:r>
              <a:rPr lang="en-US" altLang="zh-CN" sz="1400" dirty="0"/>
              <a:t>, </a:t>
            </a:r>
            <a:r>
              <a:rPr lang="zh-CN" altLang="en-US" sz="1400" dirty="0"/>
              <a:t>比如外挂的</a:t>
            </a:r>
            <a:r>
              <a:rPr lang="en-US" altLang="zh-CN" sz="1400" dirty="0"/>
              <a:t>SQL</a:t>
            </a:r>
            <a:r>
              <a:rPr lang="zh-CN" altLang="en-US" sz="1400" dirty="0"/>
              <a:t>重写工具</a:t>
            </a:r>
            <a:r>
              <a:rPr lang="en-US" altLang="zh-CN" sz="1400" dirty="0"/>
              <a:t>, </a:t>
            </a:r>
            <a:r>
              <a:rPr lang="zh-CN" altLang="en-US" sz="1400" dirty="0"/>
              <a:t>先给出</a:t>
            </a:r>
            <a:r>
              <a:rPr lang="en-US" altLang="zh-CN" sz="1400" dirty="0"/>
              <a:t>SQL</a:t>
            </a:r>
            <a:r>
              <a:rPr lang="zh-CN" altLang="en-US" sz="1400" dirty="0"/>
              <a:t>语句的优化建议</a:t>
            </a:r>
            <a:r>
              <a:rPr lang="en-US" altLang="zh-CN" sz="1400" dirty="0"/>
              <a:t>, </a:t>
            </a:r>
            <a:r>
              <a:rPr lang="zh-CN" altLang="en-US" sz="1400" dirty="0"/>
              <a:t>再传递给数据库内核执行</a:t>
            </a:r>
            <a:r>
              <a:rPr lang="en-US" altLang="zh-CN" sz="1400" dirty="0"/>
              <a:t>; </a:t>
            </a:r>
            <a:endParaRPr lang="en-US" altLang="zh-CN" sz="1400" dirty="0"/>
          </a:p>
          <a:p>
            <a:pPr lvl="1">
              <a:spcAft>
                <a:spcPts val="600"/>
              </a:spcAft>
            </a:pPr>
            <a:r>
              <a:rPr lang="en-US" altLang="zh-CN" sz="1400" dirty="0"/>
              <a:t>2) </a:t>
            </a:r>
            <a:r>
              <a:rPr lang="zh-CN" altLang="en-US" sz="1400" dirty="0"/>
              <a:t>人工智能模型可以</a:t>
            </a:r>
            <a:r>
              <a:rPr lang="zh-CN" altLang="en-US" sz="1400" b="1" dirty="0">
                <a:solidFill>
                  <a:srgbClr val="0000FF"/>
                </a:solidFill>
              </a:rPr>
              <a:t>融合到数据库内部</a:t>
            </a:r>
            <a:r>
              <a:rPr lang="en-US" altLang="zh-CN" sz="1400" b="1" dirty="0">
                <a:solidFill>
                  <a:srgbClr val="0000FF"/>
                </a:solidFill>
              </a:rPr>
              <a:t>, </a:t>
            </a:r>
            <a:r>
              <a:rPr lang="zh-CN" altLang="en-US" sz="1400" b="1" dirty="0">
                <a:solidFill>
                  <a:srgbClr val="0000FF"/>
                </a:solidFill>
              </a:rPr>
              <a:t>提供运行时优化</a:t>
            </a:r>
            <a:r>
              <a:rPr lang="en-US" altLang="zh-CN" sz="1400" dirty="0"/>
              <a:t>, </a:t>
            </a:r>
            <a:r>
              <a:rPr lang="zh-CN" altLang="en-US" sz="1400" dirty="0"/>
              <a:t>比如我们可以把配置优化模块植入查询优化器</a:t>
            </a:r>
            <a:r>
              <a:rPr lang="en-US" altLang="zh-CN" sz="1400" dirty="0"/>
              <a:t>, </a:t>
            </a:r>
            <a:r>
              <a:rPr lang="zh-CN" altLang="en-US" sz="1400" dirty="0"/>
              <a:t>提供查询级别的参数调优</a:t>
            </a:r>
            <a:r>
              <a:rPr lang="en-US" altLang="zh-CN" sz="1400" dirty="0"/>
              <a:t>; </a:t>
            </a:r>
            <a:endParaRPr lang="en-US" altLang="zh-CN" sz="1400" dirty="0"/>
          </a:p>
          <a:p>
            <a:pPr lvl="1">
              <a:spcAft>
                <a:spcPts val="600"/>
              </a:spcAft>
            </a:pPr>
            <a:r>
              <a:rPr lang="en-US" altLang="zh-CN" sz="1400" dirty="0"/>
              <a:t>3) </a:t>
            </a:r>
            <a:r>
              <a:rPr lang="zh-CN" altLang="en-US" sz="1400" dirty="0"/>
              <a:t>用人工智能算法</a:t>
            </a:r>
            <a:r>
              <a:rPr lang="zh-CN" altLang="en-US" sz="1400" b="1" dirty="0">
                <a:solidFill>
                  <a:srgbClr val="0000FF"/>
                </a:solidFill>
              </a:rPr>
              <a:t>代替数据库传统组件</a:t>
            </a:r>
            <a:r>
              <a:rPr lang="en-US" altLang="zh-CN" sz="1400" dirty="0"/>
              <a:t>, </a:t>
            </a:r>
            <a:r>
              <a:rPr lang="zh-CN" altLang="en-US" sz="1400" dirty="0"/>
              <a:t>比如提供学习型优化器、学习型索引、学习型视图构建等等</a:t>
            </a:r>
            <a:r>
              <a:rPr lang="en-US" altLang="zh-CN" sz="1400" dirty="0"/>
              <a:t>, </a:t>
            </a:r>
            <a:r>
              <a:rPr lang="zh-CN" altLang="en-US" sz="1400" dirty="0"/>
              <a:t>甚至可以利用人工智能算法对数据库重组织</a:t>
            </a:r>
            <a:r>
              <a:rPr lang="en-US" altLang="zh-CN" sz="1400" dirty="0"/>
              <a:t>, </a:t>
            </a:r>
            <a:r>
              <a:rPr lang="zh-CN" altLang="en-US" sz="1400" dirty="0"/>
              <a:t>根据负载特性自动生成合适的执行路径</a:t>
            </a:r>
            <a:r>
              <a:rPr lang="en-US" altLang="zh-CN" sz="1400" dirty="0"/>
              <a:t>; </a:t>
            </a:r>
            <a:endParaRPr lang="en-US" altLang="zh-CN" sz="1400" dirty="0"/>
          </a:p>
          <a:p>
            <a:pPr lvl="1">
              <a:spcAft>
                <a:spcPts val="600"/>
              </a:spcAft>
            </a:pPr>
            <a:r>
              <a:rPr lang="en-US" altLang="zh-CN" sz="1400" dirty="0"/>
              <a:t>4) </a:t>
            </a:r>
            <a:r>
              <a:rPr lang="zh-CN" altLang="en-US" sz="1400" dirty="0"/>
              <a:t>把人工智能技术</a:t>
            </a:r>
            <a:r>
              <a:rPr lang="zh-CN" altLang="en-US" sz="1400" b="1" dirty="0">
                <a:solidFill>
                  <a:srgbClr val="0000FF"/>
                </a:solidFill>
              </a:rPr>
              <a:t>融入到数据库的整个生命周期</a:t>
            </a:r>
            <a:r>
              <a:rPr lang="en-US" altLang="zh-CN" sz="1400" dirty="0"/>
              <a:t>, </a:t>
            </a:r>
            <a:r>
              <a:rPr lang="zh-CN" altLang="en-US" sz="1400" dirty="0"/>
              <a:t>在数据库部署的各个阶段提供智能优化</a:t>
            </a:r>
            <a:r>
              <a:rPr lang="en-US" altLang="zh-CN" sz="1400" dirty="0"/>
              <a:t>; </a:t>
            </a:r>
            <a:endParaRPr lang="en-US" altLang="zh-CN" sz="1400" dirty="0"/>
          </a:p>
          <a:p>
            <a:pPr lvl="1">
              <a:spcAft>
                <a:spcPts val="600"/>
              </a:spcAft>
            </a:pPr>
            <a:r>
              <a:rPr lang="en-US" altLang="zh-CN" sz="1400" dirty="0"/>
              <a:t>5) </a:t>
            </a:r>
            <a:r>
              <a:rPr lang="zh-CN" altLang="en-US" sz="1400" dirty="0"/>
              <a:t>用人工智能技术</a:t>
            </a:r>
            <a:r>
              <a:rPr lang="zh-CN" altLang="en-US" sz="1400" b="1" dirty="0">
                <a:solidFill>
                  <a:srgbClr val="0000FF"/>
                </a:solidFill>
              </a:rPr>
              <a:t>改造查询优化模块</a:t>
            </a:r>
            <a:r>
              <a:rPr lang="en-US" altLang="zh-CN" sz="1400" dirty="0"/>
              <a:t>, </a:t>
            </a:r>
            <a:r>
              <a:rPr lang="zh-CN" altLang="en-US" sz="1400" dirty="0"/>
              <a:t>由于合理的执行计划对于查询处理非常重要</a:t>
            </a:r>
            <a:r>
              <a:rPr lang="en-US" altLang="zh-CN" sz="1400" dirty="0"/>
              <a:t>, </a:t>
            </a:r>
            <a:r>
              <a:rPr lang="zh-CN" altLang="en-US" sz="1400" dirty="0"/>
              <a:t>可以通过在查询解析、处理、优化的各个层次结合合适的人工智能技术</a:t>
            </a:r>
            <a:r>
              <a:rPr lang="en-US" altLang="zh-CN" sz="1400" dirty="0"/>
              <a:t>, </a:t>
            </a:r>
            <a:r>
              <a:rPr lang="zh-CN" altLang="en-US" sz="1400" dirty="0"/>
              <a:t>提高执行计划的生成效率和表现</a:t>
            </a:r>
            <a:r>
              <a:rPr lang="en-US" altLang="zh-CN" sz="1400" dirty="0"/>
              <a:t>; </a:t>
            </a:r>
            <a:endParaRPr lang="en-US" altLang="zh-CN" sz="1400" dirty="0"/>
          </a:p>
          <a:p>
            <a:pPr lvl="1">
              <a:spcAft>
                <a:spcPts val="600"/>
              </a:spcAft>
            </a:pPr>
            <a:r>
              <a:rPr lang="en-US" altLang="zh-CN" sz="1400" dirty="0"/>
              <a:t>6) </a:t>
            </a:r>
            <a:r>
              <a:rPr lang="zh-CN" altLang="en-US" sz="1400" dirty="0"/>
              <a:t>用人工智能技术</a:t>
            </a:r>
            <a:r>
              <a:rPr lang="zh-CN" altLang="en-US" sz="1400" b="1" dirty="0">
                <a:solidFill>
                  <a:srgbClr val="0000FF"/>
                </a:solidFill>
              </a:rPr>
              <a:t>优化数据库运维</a:t>
            </a:r>
            <a:r>
              <a:rPr lang="en-US" altLang="zh-CN" sz="1400" dirty="0"/>
              <a:t>, </a:t>
            </a:r>
            <a:r>
              <a:rPr lang="zh-CN" altLang="en-US" sz="1400" dirty="0"/>
              <a:t>数据库运维对于保证数据库可用性、可靠性等诸多方面有着重要意义</a:t>
            </a:r>
            <a:r>
              <a:rPr lang="en-US" altLang="zh-CN" sz="1400" dirty="0"/>
              <a:t>, </a:t>
            </a:r>
            <a:r>
              <a:rPr lang="zh-CN" altLang="en-US" sz="1400" dirty="0"/>
              <a:t>包括状态监控、问题诊断、性能评估、意外处理等多个方面</a:t>
            </a:r>
            <a:r>
              <a:rPr lang="en-US" altLang="zh-CN" sz="1400" dirty="0"/>
              <a:t>, </a:t>
            </a:r>
            <a:r>
              <a:rPr lang="zh-CN" altLang="en-US" sz="1400" dirty="0"/>
              <a:t>通过结合人工智能技术</a:t>
            </a:r>
            <a:r>
              <a:rPr lang="en-US" altLang="zh-CN" sz="1400" dirty="0"/>
              <a:t>, </a:t>
            </a:r>
            <a:r>
              <a:rPr lang="zh-CN" altLang="en-US" sz="1400" dirty="0"/>
              <a:t>数据库可以实现自诊断、自愈、自监控</a:t>
            </a:r>
            <a:r>
              <a:rPr lang="en-US" altLang="zh-CN" sz="1400" dirty="0"/>
              <a:t>, </a:t>
            </a:r>
            <a:r>
              <a:rPr lang="zh-CN" altLang="en-US" sz="1400" dirty="0"/>
              <a:t>进而解放人力实现自动运维</a:t>
            </a:r>
            <a:r>
              <a:rPr lang="en-US" altLang="zh-CN" sz="1400" dirty="0"/>
              <a:t>; </a:t>
            </a:r>
            <a:endParaRPr lang="en-US" altLang="zh-CN" sz="1400" dirty="0"/>
          </a:p>
          <a:p>
            <a:pPr lvl="1">
              <a:spcAft>
                <a:spcPts val="600"/>
              </a:spcAft>
            </a:pPr>
            <a:r>
              <a:rPr lang="en-US" altLang="zh-CN" sz="1400" dirty="0"/>
              <a:t>7) </a:t>
            </a:r>
            <a:r>
              <a:rPr lang="zh-CN" altLang="en-US" sz="1400" dirty="0"/>
              <a:t>用人工智能技术</a:t>
            </a:r>
            <a:r>
              <a:rPr lang="zh-CN" altLang="en-US" sz="1400" b="1" dirty="0">
                <a:solidFill>
                  <a:srgbClr val="0000FF"/>
                </a:solidFill>
              </a:rPr>
              <a:t>保证数据库安全</a:t>
            </a:r>
            <a:r>
              <a:rPr lang="en-US" altLang="zh-CN" sz="1400" dirty="0"/>
              <a:t>, </a:t>
            </a:r>
            <a:r>
              <a:rPr lang="zh-CN" altLang="en-US" sz="1400" dirty="0"/>
              <a:t>数据库安全对于确保用户隐私信任非常重要</a:t>
            </a:r>
            <a:r>
              <a:rPr lang="en-US" altLang="zh-CN" sz="1400" dirty="0"/>
              <a:t>, </a:t>
            </a:r>
            <a:r>
              <a:rPr lang="zh-CN" altLang="en-US" sz="1400" dirty="0"/>
              <a:t>传统的数据隐藏、加密技术多有被破解的隐患</a:t>
            </a:r>
            <a:r>
              <a:rPr lang="en-US" altLang="zh-CN" sz="1400" dirty="0"/>
              <a:t>,  </a:t>
            </a:r>
            <a:r>
              <a:rPr lang="zh-CN" altLang="en-US" sz="1400" dirty="0"/>
              <a:t>通过结合深度学习</a:t>
            </a:r>
            <a:r>
              <a:rPr lang="en-US" altLang="zh-CN" sz="1400" dirty="0"/>
              <a:t>, </a:t>
            </a:r>
            <a:r>
              <a:rPr lang="zh-CN" altLang="en-US" sz="1400" dirty="0"/>
              <a:t>利用复杂的神经元连接方式进行数据隐藏、加密和访问控制</a:t>
            </a:r>
            <a:r>
              <a:rPr lang="en-US" altLang="zh-CN" sz="1400" dirty="0"/>
              <a:t>, </a:t>
            </a:r>
            <a:r>
              <a:rPr lang="zh-CN" altLang="en-US" sz="1400" dirty="0"/>
              <a:t>可以极大提升数据库的安全性</a:t>
            </a:r>
            <a:r>
              <a:rPr lang="en-US" altLang="zh-CN" sz="1400" dirty="0"/>
              <a:t>.</a:t>
            </a:r>
            <a:endParaRPr lang="en-US" altLang="zh-CN" sz="1400" dirty="0"/>
          </a:p>
          <a:p>
            <a:pPr>
              <a:spcAft>
                <a:spcPts val="600"/>
              </a:spcAft>
            </a:pPr>
            <a:endParaRPr lang="zh-CN" altLang="en-US" sz="2000"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DB4AI (CCF</a:t>
            </a:r>
            <a:r>
              <a:rPr lang="zh-CN" altLang="en-US" sz="2800" dirty="0">
                <a:latin typeface="Comic Sans MS" panose="030F0702030302020204" pitchFamily="66" charset="0"/>
              </a:rPr>
              <a:t>数据库战略会议</a:t>
            </a:r>
            <a:r>
              <a:rPr lang="en-US" altLang="zh-CN" sz="2800" dirty="0">
                <a:latin typeface="Comic Sans MS" panose="030F0702030302020204" pitchFamily="66" charset="0"/>
              </a:rPr>
              <a:t>-2020</a:t>
            </a:r>
            <a:r>
              <a:rPr lang="zh-CN" altLang="en-US" sz="2800" dirty="0">
                <a:latin typeface="Comic Sans MS" panose="030F0702030302020204" pitchFamily="66" charset="0"/>
              </a:rPr>
              <a:t>年</a:t>
            </a:r>
            <a:r>
              <a:rPr lang="en-US" altLang="zh-CN" sz="2800" dirty="0">
                <a:latin typeface="Comic Sans MS" panose="030F0702030302020204" pitchFamily="66" charset="0"/>
              </a:rPr>
              <a:t>5</a:t>
            </a:r>
            <a:r>
              <a:rPr lang="zh-CN" altLang="en-US" sz="2800" dirty="0">
                <a:latin typeface="Comic Sans MS" panose="030F0702030302020204" pitchFamily="66" charset="0"/>
              </a:rPr>
              <a:t>月</a:t>
            </a:r>
            <a:r>
              <a:rPr lang="en-US" altLang="zh-CN" sz="2800" dirty="0">
                <a:latin typeface="Comic Sans MS" panose="030F0702030302020204" pitchFamily="66" charset="0"/>
              </a:rPr>
              <a:t>30</a:t>
            </a:r>
            <a:r>
              <a:rPr lang="zh-CN" altLang="en-US" sz="2800" dirty="0">
                <a:latin typeface="Comic Sans MS" panose="030F0702030302020204" pitchFamily="66" charset="0"/>
              </a:rPr>
              <a:t>日</a:t>
            </a:r>
            <a:r>
              <a:rPr lang="en-US" altLang="zh-CN" sz="2800" dirty="0">
                <a:latin typeface="Comic Sans MS" panose="030F0702030302020204" pitchFamily="66" charset="0"/>
              </a:rPr>
              <a:t>)</a:t>
            </a:r>
            <a:endParaRPr lang="zh-CN" altLang="en-US" sz="2800" dirty="0">
              <a:latin typeface="Comic Sans MS" panose="030F0702030302020204" pitchFamily="66" charset="0"/>
            </a:endParaRPr>
          </a:p>
        </p:txBody>
      </p:sp>
      <p:sp>
        <p:nvSpPr>
          <p:cNvPr id="3" name="内容占位符 2"/>
          <p:cNvSpPr>
            <a:spLocks noGrp="1"/>
          </p:cNvSpPr>
          <p:nvPr>
            <p:ph idx="1"/>
          </p:nvPr>
        </p:nvSpPr>
        <p:spPr>
          <a:xfrm>
            <a:off x="35496" y="627534"/>
            <a:ext cx="8784976" cy="4248472"/>
          </a:xfrm>
        </p:spPr>
        <p:txBody>
          <a:bodyPr/>
          <a:lstStyle/>
          <a:p>
            <a:pPr>
              <a:spcAft>
                <a:spcPts val="600"/>
              </a:spcAft>
            </a:pPr>
            <a:r>
              <a:rPr lang="zh-CN" altLang="en-US" sz="1800" dirty="0"/>
              <a:t>人工智能技术严重依赖于数据，通过有效结合数据库在存储、管理和操作数据上的优势，人工智能的训练和学习过程可以更加高效。此外</a:t>
            </a:r>
            <a:r>
              <a:rPr lang="en-US" altLang="zh-CN" sz="1800" dirty="0"/>
              <a:t>, </a:t>
            </a:r>
            <a:r>
              <a:rPr lang="zh-CN" altLang="en-US" sz="1800" dirty="0"/>
              <a:t>数据库不仅能为人工智能提供数据，而且能更好地支持人工智能服务。从</a:t>
            </a:r>
            <a:r>
              <a:rPr lang="zh-CN" altLang="en-US" sz="1800" b="1" dirty="0">
                <a:solidFill>
                  <a:srgbClr val="FF0000"/>
                </a:solidFill>
              </a:rPr>
              <a:t>建模、训练、重用</a:t>
            </a:r>
            <a:r>
              <a:rPr lang="zh-CN" altLang="en-US" sz="1800" dirty="0"/>
              <a:t>的角度来看：</a:t>
            </a:r>
            <a:endParaRPr lang="zh-CN" altLang="en-US" sz="1800" dirty="0"/>
          </a:p>
          <a:p>
            <a:pPr lvl="1">
              <a:spcAft>
                <a:spcPts val="600"/>
              </a:spcAft>
            </a:pPr>
            <a:r>
              <a:rPr lang="en-US" altLang="zh-CN" sz="1400" dirty="0"/>
              <a:t>1) </a:t>
            </a:r>
            <a:r>
              <a:rPr lang="zh-CN" altLang="en-US" sz="1400" dirty="0"/>
              <a:t>利用统一的</a:t>
            </a:r>
            <a:r>
              <a:rPr lang="en-US" altLang="zh-CN" sz="1400" dirty="0"/>
              <a:t>SQL</a:t>
            </a:r>
            <a:r>
              <a:rPr lang="zh-CN" altLang="en-US" sz="1400" dirty="0"/>
              <a:t>接口，用户可以使用用户定义的函数或存储过程轻松</a:t>
            </a:r>
            <a:r>
              <a:rPr lang="zh-CN" altLang="en-US" sz="1400" b="1" dirty="0">
                <a:solidFill>
                  <a:srgbClr val="0000FF"/>
                </a:solidFill>
              </a:rPr>
              <a:t>构建人工智能模型</a:t>
            </a:r>
            <a:r>
              <a:rPr lang="zh-CN" altLang="en-US" sz="1400" dirty="0"/>
              <a:t>； </a:t>
            </a:r>
            <a:endParaRPr lang="zh-CN" altLang="en-US" sz="1400" dirty="0"/>
          </a:p>
          <a:p>
            <a:pPr lvl="1">
              <a:spcAft>
                <a:spcPts val="600"/>
              </a:spcAft>
            </a:pPr>
            <a:r>
              <a:rPr lang="en-US" altLang="zh-CN" sz="1400" dirty="0"/>
              <a:t>2) </a:t>
            </a:r>
            <a:r>
              <a:rPr lang="zh-CN" altLang="en-US" sz="1400" dirty="0"/>
              <a:t>训练人工智能模型需要进行大量的张量计算，通过</a:t>
            </a:r>
            <a:r>
              <a:rPr lang="zh-CN" altLang="en-US" sz="1400" b="1" dirty="0">
                <a:solidFill>
                  <a:srgbClr val="FF0000"/>
                </a:solidFill>
              </a:rPr>
              <a:t>扩展关系代数</a:t>
            </a:r>
            <a:r>
              <a:rPr lang="zh-CN" altLang="en-US" sz="1400" dirty="0"/>
              <a:t>，数据库可以更好地</a:t>
            </a:r>
            <a:r>
              <a:rPr lang="zh-CN" altLang="en-US" sz="1400" b="1" dirty="0">
                <a:solidFill>
                  <a:srgbClr val="FF0000"/>
                </a:solidFill>
              </a:rPr>
              <a:t>支持张量计算</a:t>
            </a:r>
            <a:r>
              <a:rPr lang="zh-CN" altLang="en-US" sz="1400" dirty="0"/>
              <a:t>，并统一在执行器中执行，</a:t>
            </a:r>
            <a:r>
              <a:rPr lang="zh-CN" altLang="en-US" sz="1400" b="1" dirty="0">
                <a:solidFill>
                  <a:srgbClr val="0000FF"/>
                </a:solidFill>
              </a:rPr>
              <a:t>有助于模型训练</a:t>
            </a:r>
            <a:r>
              <a:rPr lang="zh-CN" altLang="en-US" sz="1400" dirty="0"/>
              <a:t>；</a:t>
            </a:r>
            <a:endParaRPr lang="zh-CN" altLang="en-US" sz="1400" dirty="0"/>
          </a:p>
          <a:p>
            <a:pPr lvl="1">
              <a:spcAft>
                <a:spcPts val="600"/>
              </a:spcAft>
            </a:pPr>
            <a:r>
              <a:rPr lang="en-US" altLang="zh-CN" sz="1400" dirty="0"/>
              <a:t>3) </a:t>
            </a:r>
            <a:r>
              <a:rPr lang="zh-CN" altLang="en-US" sz="1400" b="1" dirty="0">
                <a:solidFill>
                  <a:srgbClr val="FF0000"/>
                </a:solidFill>
              </a:rPr>
              <a:t>收敛的人工智能模型</a:t>
            </a:r>
            <a:r>
              <a:rPr lang="zh-CN" altLang="en-US" sz="1400" dirty="0"/>
              <a:t>可以</a:t>
            </a:r>
            <a:r>
              <a:rPr lang="zh-CN" altLang="en-US" sz="1400" b="1" dirty="0">
                <a:solidFill>
                  <a:srgbClr val="FF0000"/>
                </a:solidFill>
              </a:rPr>
              <a:t>以物化视图、查询表等方式持久化</a:t>
            </a:r>
            <a:r>
              <a:rPr lang="zh-CN" altLang="en-US" sz="1400" dirty="0"/>
              <a:t>，</a:t>
            </a:r>
            <a:r>
              <a:rPr lang="zh-CN" altLang="en-US" sz="1400" b="1" dirty="0">
                <a:solidFill>
                  <a:srgbClr val="0000FF"/>
                </a:solidFill>
              </a:rPr>
              <a:t>方便用户重用</a:t>
            </a:r>
            <a:r>
              <a:rPr lang="zh-CN" altLang="en-US" sz="1400" dirty="0"/>
              <a:t>，但要在数据库上支持人工智能技术，还有一些亟待解决的问题；</a:t>
            </a:r>
            <a:endParaRPr lang="zh-CN" altLang="en-US" sz="1400" dirty="0"/>
          </a:p>
          <a:p>
            <a:pPr lvl="2">
              <a:spcAft>
                <a:spcPts val="600"/>
              </a:spcAft>
            </a:pPr>
            <a:r>
              <a:rPr lang="zh-CN" altLang="en-US" sz="1400" dirty="0"/>
              <a:t>首先，人工智能和数据库有不同的使用方式。通常，用</a:t>
            </a:r>
            <a:r>
              <a:rPr lang="en-US" altLang="zh-CN" sz="1400" dirty="0"/>
              <a:t>python</a:t>
            </a:r>
            <a:r>
              <a:rPr lang="zh-CN" altLang="en-US" sz="1400" dirty="0"/>
              <a:t>或</a:t>
            </a:r>
            <a:r>
              <a:rPr lang="en-US" altLang="zh-CN" sz="1400" dirty="0"/>
              <a:t>R</a:t>
            </a:r>
            <a:r>
              <a:rPr lang="zh-CN" altLang="en-US" sz="1400" dirty="0"/>
              <a:t>语言编写人工智能模型，但使用</a:t>
            </a:r>
            <a:r>
              <a:rPr lang="en-US" altLang="zh-CN" sz="1400" dirty="0"/>
              <a:t>SQL</a:t>
            </a:r>
            <a:r>
              <a:rPr lang="zh-CN" altLang="en-US" sz="1400" dirty="0"/>
              <a:t>语句访问关系数据库中的数据。因此调用人工智能相关的服务有两个问题：</a:t>
            </a:r>
            <a:endParaRPr lang="zh-CN" altLang="en-US" sz="1400" dirty="0"/>
          </a:p>
          <a:p>
            <a:pPr lvl="3">
              <a:spcAft>
                <a:spcPts val="600"/>
              </a:spcAft>
            </a:pPr>
            <a:r>
              <a:rPr lang="en-US" altLang="zh-CN" sz="1400" dirty="0"/>
              <a:t>1) </a:t>
            </a:r>
            <a:r>
              <a:rPr lang="zh-CN" altLang="en-US" sz="1400" dirty="0"/>
              <a:t>在编写人工智能的应用程序时，人们需要经常在不同的系统之间切换；</a:t>
            </a:r>
            <a:endParaRPr lang="zh-CN" altLang="en-US" sz="1400" dirty="0"/>
          </a:p>
          <a:p>
            <a:pPr lvl="3">
              <a:spcAft>
                <a:spcPts val="600"/>
              </a:spcAft>
            </a:pPr>
            <a:r>
              <a:rPr lang="en-US" altLang="zh-CN" sz="1400" dirty="0"/>
              <a:t>2) </a:t>
            </a:r>
            <a:r>
              <a:rPr lang="zh-CN" altLang="en-US" sz="1400" dirty="0"/>
              <a:t>传统的数据分析师只知道一些</a:t>
            </a:r>
            <a:r>
              <a:rPr lang="en-US" altLang="zh-CN" sz="1400" dirty="0"/>
              <a:t>SQL</a:t>
            </a:r>
            <a:r>
              <a:rPr lang="zh-CN" altLang="en-US" sz="1400" dirty="0"/>
              <a:t>知识，编写人工智能代码并不轻松。因此，如果我们能够</a:t>
            </a:r>
            <a:r>
              <a:rPr lang="zh-CN" altLang="en-US" sz="1400" dirty="0">
                <a:solidFill>
                  <a:srgbClr val="FF0000"/>
                </a:solidFill>
              </a:rPr>
              <a:t>扩展解析规则，使</a:t>
            </a:r>
            <a:r>
              <a:rPr lang="en-US" altLang="zh-CN" sz="1400" dirty="0">
                <a:solidFill>
                  <a:srgbClr val="FF0000"/>
                </a:solidFill>
              </a:rPr>
              <a:t>SQL</a:t>
            </a:r>
            <a:r>
              <a:rPr lang="zh-CN" altLang="en-US" sz="1400" dirty="0">
                <a:solidFill>
                  <a:srgbClr val="FF0000"/>
                </a:solidFill>
              </a:rPr>
              <a:t>同时支持</a:t>
            </a:r>
            <a:r>
              <a:rPr lang="en-US" altLang="zh-CN" sz="1400" dirty="0">
                <a:solidFill>
                  <a:srgbClr val="FF0000"/>
                </a:solidFill>
              </a:rPr>
              <a:t>DB</a:t>
            </a:r>
            <a:r>
              <a:rPr lang="zh-CN" altLang="en-US" sz="1400" dirty="0">
                <a:solidFill>
                  <a:srgbClr val="FF0000"/>
                </a:solidFill>
              </a:rPr>
              <a:t>和</a:t>
            </a:r>
            <a:r>
              <a:rPr lang="en-US" altLang="zh-CN" sz="1400" dirty="0">
                <a:solidFill>
                  <a:srgbClr val="FF0000"/>
                </a:solidFill>
              </a:rPr>
              <a:t>AI</a:t>
            </a:r>
            <a:r>
              <a:rPr lang="zh-CN" altLang="en-US" sz="1400" dirty="0"/>
              <a:t>，那么提供与</a:t>
            </a:r>
            <a:r>
              <a:rPr lang="en-US" altLang="zh-CN" sz="1400" dirty="0"/>
              <a:t>AI</a:t>
            </a:r>
            <a:r>
              <a:rPr lang="zh-CN" altLang="en-US" sz="1400" dirty="0"/>
              <a:t>相关的服务将更加方便；</a:t>
            </a:r>
            <a:endParaRPr lang="zh-CN" altLang="en-US" sz="1400" dirty="0"/>
          </a:p>
          <a:p>
            <a:pPr lvl="2">
              <a:spcAft>
                <a:spcPts val="600"/>
              </a:spcAft>
            </a:pPr>
            <a:r>
              <a:rPr lang="zh-CN" altLang="en-US" sz="1400" dirty="0"/>
              <a:t>其次，人工智能技术多基于张量数据模型，现有数据库还不能很好支持这类数据模型。因此，我们需要</a:t>
            </a:r>
            <a:r>
              <a:rPr lang="zh-CN" altLang="en-US" sz="1400" dirty="0">
                <a:solidFill>
                  <a:srgbClr val="FF0000"/>
                </a:solidFill>
              </a:rPr>
              <a:t>扩展的关系代数和统一的数据模型</a:t>
            </a:r>
            <a:r>
              <a:rPr lang="zh-CN" altLang="en-US" sz="1400" dirty="0"/>
              <a:t>来在数据库上支持人工智能服务。</a:t>
            </a:r>
            <a:endParaRPr lang="zh-CN" altLang="en-US" sz="1400" dirty="0"/>
          </a:p>
          <a:p>
            <a:pPr>
              <a:spcAft>
                <a:spcPts val="600"/>
              </a:spcAft>
            </a:pPr>
            <a:endParaRPr lang="zh-CN" altLang="en-US" sz="2000"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2019</a:t>
            </a:r>
            <a:r>
              <a:rPr lang="zh-CN" altLang="en-US" sz="2800" dirty="0">
                <a:latin typeface="Comic Sans MS" panose="030F0702030302020204" pitchFamily="66" charset="0"/>
              </a:rPr>
              <a:t>年数据技术嘉年华</a:t>
            </a:r>
            <a:r>
              <a:rPr lang="en-US" altLang="zh-CN" sz="2800" dirty="0">
                <a:latin typeface="Comic Sans MS" panose="030F0702030302020204" pitchFamily="66" charset="0"/>
              </a:rPr>
              <a:t>(2019.11.15-16)</a:t>
            </a:r>
            <a:endParaRPr lang="zh-CN" altLang="en-US" sz="2800" dirty="0">
              <a:latin typeface="Comic Sans MS" panose="030F0702030302020204" pitchFamily="66" charset="0"/>
            </a:endParaRPr>
          </a:p>
        </p:txBody>
      </p:sp>
      <p:sp>
        <p:nvSpPr>
          <p:cNvPr id="3" name="内容占位符 2"/>
          <p:cNvSpPr>
            <a:spLocks noGrp="1"/>
          </p:cNvSpPr>
          <p:nvPr>
            <p:ph idx="1"/>
          </p:nvPr>
        </p:nvSpPr>
        <p:spPr>
          <a:xfrm>
            <a:off x="251520" y="699542"/>
            <a:ext cx="8784976" cy="3805070"/>
          </a:xfrm>
        </p:spPr>
        <p:txBody>
          <a:bodyPr/>
          <a:lstStyle/>
          <a:p>
            <a:pPr marL="0" indent="0">
              <a:spcAft>
                <a:spcPts val="600"/>
              </a:spcAft>
              <a:buNone/>
            </a:pPr>
            <a:r>
              <a:rPr lang="en-US" altLang="zh-CN" sz="1400" dirty="0"/>
              <a:t>2019</a:t>
            </a:r>
            <a:r>
              <a:rPr lang="zh-CN" altLang="en-US" sz="1400" dirty="0"/>
              <a:t>年，大会以 “ </a:t>
            </a:r>
            <a:r>
              <a:rPr lang="zh-CN" altLang="en-US" sz="1400" b="1" dirty="0">
                <a:solidFill>
                  <a:srgbClr val="FF0000"/>
                </a:solidFill>
              </a:rPr>
              <a:t>开源 </a:t>
            </a:r>
            <a:r>
              <a:rPr lang="en-US" altLang="zh-CN" sz="1400" b="1" dirty="0">
                <a:solidFill>
                  <a:srgbClr val="FF0000"/>
                </a:solidFill>
              </a:rPr>
              <a:t>• </a:t>
            </a:r>
            <a:r>
              <a:rPr lang="zh-CN" altLang="en-US" sz="1400" b="1" dirty="0">
                <a:solidFill>
                  <a:srgbClr val="FF0000"/>
                </a:solidFill>
              </a:rPr>
              <a:t>智能 </a:t>
            </a:r>
            <a:r>
              <a:rPr lang="en-US" altLang="zh-CN" sz="1400" b="1" dirty="0">
                <a:solidFill>
                  <a:srgbClr val="FF0000"/>
                </a:solidFill>
              </a:rPr>
              <a:t>• </a:t>
            </a:r>
            <a:r>
              <a:rPr lang="zh-CN" altLang="en-US" sz="1400" b="1" dirty="0">
                <a:solidFill>
                  <a:srgbClr val="FF0000"/>
                </a:solidFill>
              </a:rPr>
              <a:t>云数据 </a:t>
            </a:r>
            <a:r>
              <a:rPr lang="zh-CN" altLang="en-US" sz="1400" dirty="0"/>
              <a:t>－ 自主驱动发展 创新引领未来” 为主题，打造 “ </a:t>
            </a:r>
            <a:r>
              <a:rPr lang="zh-CN" altLang="en-US" sz="1400" b="1" dirty="0">
                <a:solidFill>
                  <a:srgbClr val="FF0000"/>
                </a:solidFill>
              </a:rPr>
              <a:t>开源自研，云和数据，智能运维，智能业务，数据前沿，用户实践</a:t>
            </a:r>
            <a:r>
              <a:rPr lang="zh-CN" altLang="en-US" sz="1400" dirty="0"/>
              <a:t>” 六大模块。</a:t>
            </a:r>
            <a:r>
              <a:rPr lang="en-US" altLang="zh-CN" sz="1400" dirty="0"/>
              <a:t>2019</a:t>
            </a:r>
            <a:r>
              <a:rPr lang="zh-CN" altLang="en-US" sz="1400" dirty="0"/>
              <a:t>年</a:t>
            </a:r>
            <a:r>
              <a:rPr lang="zh-CN" altLang="en-US" sz="1400"/>
              <a:t>数据库行业，在</a:t>
            </a:r>
            <a:r>
              <a:rPr lang="zh-CN" altLang="en-US" sz="1400" dirty="0">
                <a:solidFill>
                  <a:srgbClr val="FF0000"/>
                </a:solidFill>
              </a:rPr>
              <a:t>墨天轮数据库流行度排行榜</a:t>
            </a:r>
            <a:r>
              <a:rPr lang="zh-CN" altLang="en-US" sz="1400" dirty="0"/>
              <a:t>上， </a:t>
            </a:r>
            <a:r>
              <a:rPr lang="en-US" altLang="zh-CN" sz="1400" b="1" dirty="0">
                <a:solidFill>
                  <a:srgbClr val="0000FF"/>
                </a:solidFill>
              </a:rPr>
              <a:t>Oracle </a:t>
            </a:r>
            <a:r>
              <a:rPr lang="zh-CN" altLang="en-US" sz="1400" dirty="0"/>
              <a:t>依旧保持龙头位置，</a:t>
            </a:r>
            <a:r>
              <a:rPr lang="en-US" altLang="zh-CN" sz="1400" b="1" dirty="0">
                <a:solidFill>
                  <a:srgbClr val="0000FF"/>
                </a:solidFill>
              </a:rPr>
              <a:t>MySQL</a:t>
            </a:r>
            <a:r>
              <a:rPr lang="zh-CN" altLang="en-US" sz="1400" dirty="0"/>
              <a:t>扛起开源大旗，两度荣膺“年度数据库”的</a:t>
            </a:r>
            <a:r>
              <a:rPr lang="en-US" altLang="zh-CN" sz="1400" b="1" dirty="0">
                <a:solidFill>
                  <a:srgbClr val="0000FF"/>
                </a:solidFill>
              </a:rPr>
              <a:t>PostgreSQL</a:t>
            </a:r>
            <a:r>
              <a:rPr lang="en-US" altLang="zh-CN" sz="1400" dirty="0"/>
              <a:t> </a:t>
            </a:r>
            <a:r>
              <a:rPr lang="zh-CN" altLang="en-US" sz="1400" dirty="0"/>
              <a:t>持续崛起，越来越多的数据库产品在实践中找到最佳场景。大量国产数据库在国际市场大舞台上更加瞩目，赢得很强的国际竞争力：</a:t>
            </a:r>
            <a:r>
              <a:rPr lang="en-US" altLang="zh-CN" sz="1400" b="1" dirty="0" err="1">
                <a:solidFill>
                  <a:srgbClr val="0000FF"/>
                </a:solidFill>
              </a:rPr>
              <a:t>OceanBase</a:t>
            </a:r>
            <a:r>
              <a:rPr lang="en-US" altLang="zh-CN" sz="1400" dirty="0"/>
              <a:t> </a:t>
            </a:r>
            <a:r>
              <a:rPr lang="zh-CN" altLang="en-US" sz="1400" dirty="0"/>
              <a:t>在 </a:t>
            </a:r>
            <a:r>
              <a:rPr lang="en-US" altLang="zh-CN" sz="1400" dirty="0"/>
              <a:t>TPC-C </a:t>
            </a:r>
            <a:r>
              <a:rPr lang="zh-CN" altLang="en-US" sz="1400" dirty="0"/>
              <a:t>测试中，登顶夺冠；华为 </a:t>
            </a:r>
            <a:r>
              <a:rPr lang="en-US" altLang="zh-CN" sz="1400" b="1" dirty="0" err="1">
                <a:solidFill>
                  <a:srgbClr val="0000FF"/>
                </a:solidFill>
              </a:rPr>
              <a:t>GaussDB</a:t>
            </a:r>
            <a:r>
              <a:rPr lang="en-US" altLang="zh-CN" sz="1400" dirty="0"/>
              <a:t> </a:t>
            </a:r>
            <a:r>
              <a:rPr lang="zh-CN" altLang="en-US" sz="1400" dirty="0"/>
              <a:t>声名鹊起；阿里云</a:t>
            </a:r>
            <a:r>
              <a:rPr lang="en-US" altLang="zh-CN" sz="1400" b="1">
                <a:solidFill>
                  <a:srgbClr val="0000FF"/>
                </a:solidFill>
              </a:rPr>
              <a:t>POLARDB</a:t>
            </a:r>
            <a:r>
              <a:rPr lang="zh-CN" altLang="en-US" sz="1400"/>
              <a:t>高歌猛进</a:t>
            </a:r>
            <a:r>
              <a:rPr lang="en-US" altLang="zh-CN" sz="1400"/>
              <a:t>,</a:t>
            </a:r>
            <a:r>
              <a:rPr lang="zh-CN" altLang="en-US" sz="1400"/>
              <a:t> 最终</a:t>
            </a:r>
            <a:r>
              <a:rPr lang="zh-CN" altLang="en-US" sz="1400" dirty="0"/>
              <a:t>推动了客户业务的发展、助力了客户案例的</a:t>
            </a:r>
            <a:r>
              <a:rPr lang="zh-CN" altLang="en-US" sz="1400"/>
              <a:t>成功，数据</a:t>
            </a:r>
            <a:r>
              <a:rPr lang="zh-CN" altLang="en-US" sz="1400" dirty="0"/>
              <a:t>技术真正成为了驱动企业进步的核心动力。</a:t>
            </a:r>
            <a:endParaRPr lang="zh-CN" altLang="en-US" sz="1400" dirty="0"/>
          </a:p>
          <a:p>
            <a:pPr marL="0" indent="0">
              <a:spcAft>
                <a:spcPts val="600"/>
              </a:spcAft>
              <a:buNone/>
            </a:pPr>
            <a:endParaRPr lang="zh-CN" altLang="en-US" sz="16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1560" y="2175519"/>
            <a:ext cx="3564679" cy="2844503"/>
          </a:xfrm>
          <a:prstGeom prst="rect">
            <a:avLst/>
          </a:prstGeom>
        </p:spPr>
      </p:pic>
      <p:pic>
        <p:nvPicPr>
          <p:cNvPr id="5" name="内容占位符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860032" y="3083564"/>
            <a:ext cx="3600400" cy="1936458"/>
          </a:xfrm>
          <a:prstGeom prst="rect">
            <a:avLst/>
          </a:prstGeom>
          <a:noFill/>
          <a:ln w="9525">
            <a:noFill/>
            <a:miter lim="800000"/>
            <a:headEnd/>
            <a:tailEnd/>
          </a:ln>
        </p:spPr>
      </p:pic>
      <p:sp>
        <p:nvSpPr>
          <p:cNvPr id="6" name="矩形 5"/>
          <p:cNvSpPr/>
          <p:nvPr/>
        </p:nvSpPr>
        <p:spPr>
          <a:xfrm>
            <a:off x="4355976" y="2139702"/>
            <a:ext cx="4536504" cy="954107"/>
          </a:xfrm>
          <a:prstGeom prst="rect">
            <a:avLst/>
          </a:prstGeom>
        </p:spPr>
        <p:txBody>
          <a:bodyPr wrap="square">
            <a:spAutoFit/>
          </a:bodyPr>
          <a:lstStyle/>
          <a:p>
            <a:pPr algn="just" defTabSz="685800" eaLnBrk="0" hangingPunct="0">
              <a:spcBef>
                <a:spcPct val="0"/>
              </a:spcBef>
            </a:pPr>
            <a:r>
              <a:rPr lang="zh-CN" altLang="en-US" b="1" dirty="0">
                <a:solidFill>
                  <a:srgbClr val="000000"/>
                </a:solidFill>
                <a:latin typeface="Helvetica" panose="020B0604020202020204" pitchFamily="34" charset="0"/>
                <a:ea typeface="宋体" panose="02010600030101010101" pitchFamily="2" charset="-122"/>
              </a:rPr>
              <a:t>参加 </a:t>
            </a:r>
            <a:r>
              <a:rPr lang="en-US" altLang="zh-CN" b="1" dirty="0">
                <a:solidFill>
                  <a:srgbClr val="000000"/>
                </a:solidFill>
                <a:latin typeface="Helvetica" panose="020B0604020202020204" pitchFamily="34" charset="0"/>
                <a:ea typeface="宋体" panose="02010600030101010101" pitchFamily="2" charset="-122"/>
              </a:rPr>
              <a:t>2019 </a:t>
            </a:r>
            <a:r>
              <a:rPr lang="zh-CN" altLang="en-US" b="1" dirty="0">
                <a:solidFill>
                  <a:srgbClr val="000000"/>
                </a:solidFill>
                <a:latin typeface="Helvetica" panose="020B0604020202020204" pitchFamily="34" charset="0"/>
                <a:ea typeface="宋体" panose="02010600030101010101" pitchFamily="2" charset="-122"/>
              </a:rPr>
              <a:t>数据技术嘉年华大会的国产数据库包括：</a:t>
            </a:r>
            <a:endParaRPr lang="zh-CN" altLang="en-US" b="1" dirty="0">
              <a:solidFill>
                <a:srgbClr val="000000"/>
              </a:solidFill>
              <a:latin typeface="Helvetica" panose="020B0604020202020204" pitchFamily="34" charset="0"/>
              <a:ea typeface="宋体" panose="02010600030101010101" pitchFamily="2" charset="-122"/>
            </a:endParaRPr>
          </a:p>
          <a:p>
            <a:pPr algn="just" defTabSz="685800" eaLnBrk="0" hangingPunct="0">
              <a:spcBef>
                <a:spcPct val="0"/>
              </a:spcBef>
            </a:pPr>
            <a:r>
              <a:rPr lang="zh-CN" altLang="en-US" b="1" dirty="0">
                <a:solidFill>
                  <a:srgbClr val="000000"/>
                </a:solidFill>
                <a:highlight>
                  <a:srgbClr val="FFFF00"/>
                </a:highlight>
                <a:latin typeface="Helvetica" panose="020B0604020202020204" pitchFamily="34" charset="0"/>
                <a:ea typeface="宋体" panose="02010600030101010101" pitchFamily="2" charset="-122"/>
              </a:rPr>
              <a:t>华为</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GaussDB</a:t>
            </a:r>
            <a:r>
              <a:rPr lang="en-US" altLang="zh-CN" b="1" dirty="0">
                <a:solidFill>
                  <a:srgbClr val="000000"/>
                </a:solidFill>
                <a:highlight>
                  <a:srgbClr val="FFFF00"/>
                </a:highlight>
                <a:latin typeface="Helvetica" panose="020B0604020202020204" pitchFamily="34" charset="0"/>
                <a:ea typeface="宋体" panose="02010600030101010101" pitchFamily="2" charset="-122"/>
              </a:rPr>
              <a:t> </a:t>
            </a:r>
            <a:r>
              <a:rPr lang="zh-CN" altLang="en-US" b="1" dirty="0">
                <a:solidFill>
                  <a:srgbClr val="000000"/>
                </a:solidFill>
                <a:highlight>
                  <a:srgbClr val="FFFF00"/>
                </a:highlight>
                <a:latin typeface="Helvetica" panose="020B0604020202020204" pitchFamily="34" charset="0"/>
                <a:ea typeface="宋体" panose="02010600030101010101" pitchFamily="2" charset="-122"/>
              </a:rPr>
              <a:t>、阿里巴巴 </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PolarDB</a:t>
            </a:r>
            <a:r>
              <a:rPr lang="zh-CN" altLang="en-US" b="1" dirty="0">
                <a:solidFill>
                  <a:srgbClr val="000000"/>
                </a:solidFill>
                <a:highlight>
                  <a:srgbClr val="FFFF00"/>
                </a:highlight>
                <a:latin typeface="Helvetica" panose="020B0604020202020204" pitchFamily="34" charset="0"/>
                <a:ea typeface="宋体" panose="02010600030101010101" pitchFamily="2" charset="-122"/>
              </a:rPr>
              <a:t>、蚂蚁金服</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OceanBase</a:t>
            </a:r>
            <a:r>
              <a:rPr lang="zh-CN" altLang="en-US" b="1" dirty="0">
                <a:solidFill>
                  <a:srgbClr val="000000"/>
                </a:solidFill>
                <a:highlight>
                  <a:srgbClr val="FFFF00"/>
                </a:highlight>
                <a:latin typeface="Helvetica" panose="020B0604020202020204" pitchFamily="34" charset="0"/>
                <a:ea typeface="宋体" panose="02010600030101010101" pitchFamily="2" charset="-122"/>
              </a:rPr>
              <a:t>、巨杉数据库、</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PingCap</a:t>
            </a:r>
            <a:r>
              <a:rPr lang="en-US" altLang="zh-CN" b="1" dirty="0">
                <a:solidFill>
                  <a:srgbClr val="000000"/>
                </a:solidFill>
                <a:highlight>
                  <a:srgbClr val="FFFF00"/>
                </a:highlight>
                <a:latin typeface="Helvetica" panose="020B0604020202020204" pitchFamily="34" charset="0"/>
                <a:ea typeface="宋体" panose="02010600030101010101" pitchFamily="2" charset="-122"/>
              </a:rPr>
              <a:t> </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TiDB</a:t>
            </a:r>
            <a:r>
              <a:rPr lang="zh-CN" altLang="en-US" b="1" dirty="0">
                <a:solidFill>
                  <a:srgbClr val="000000"/>
                </a:solidFill>
                <a:highlight>
                  <a:srgbClr val="FFFF00"/>
                </a:highlight>
                <a:latin typeface="Helvetica" panose="020B0604020202020204" pitchFamily="34" charset="0"/>
                <a:ea typeface="宋体" panose="02010600030101010101" pitchFamily="2" charset="-122"/>
              </a:rPr>
              <a:t>、腾讯</a:t>
            </a:r>
            <a:r>
              <a:rPr lang="en-US" altLang="zh-CN" b="1" dirty="0">
                <a:solidFill>
                  <a:srgbClr val="000000"/>
                </a:solidFill>
                <a:highlight>
                  <a:srgbClr val="FFFF00"/>
                </a:highlight>
                <a:latin typeface="Helvetica" panose="020B0604020202020204" pitchFamily="34" charset="0"/>
                <a:ea typeface="宋体" panose="02010600030101010101" pitchFamily="2" charset="-122"/>
              </a:rPr>
              <a:t>TDSQL</a:t>
            </a:r>
            <a:r>
              <a:rPr lang="zh-CN" altLang="en-US" b="1" dirty="0">
                <a:solidFill>
                  <a:srgbClr val="000000"/>
                </a:solidFill>
                <a:highlight>
                  <a:srgbClr val="FFFF00"/>
                </a:highlight>
                <a:latin typeface="Helvetica" panose="020B0604020202020204" pitchFamily="34" charset="0"/>
                <a:ea typeface="宋体" panose="02010600030101010101" pitchFamily="2" charset="-122"/>
              </a:rPr>
              <a:t>、腾讯</a:t>
            </a:r>
            <a:r>
              <a:rPr lang="en-US" altLang="zh-CN" b="1" dirty="0" err="1">
                <a:solidFill>
                  <a:srgbClr val="000000"/>
                </a:solidFill>
                <a:highlight>
                  <a:srgbClr val="FFFF00"/>
                </a:highlight>
                <a:latin typeface="Helvetica" panose="020B0604020202020204" pitchFamily="34" charset="0"/>
                <a:ea typeface="宋体" panose="02010600030101010101" pitchFamily="2" charset="-122"/>
              </a:rPr>
              <a:t>TBase</a:t>
            </a:r>
            <a:r>
              <a:rPr lang="zh-CN" altLang="en-US" b="1" dirty="0">
                <a:solidFill>
                  <a:srgbClr val="000000"/>
                </a:solidFill>
                <a:highlight>
                  <a:srgbClr val="FFFF00"/>
                </a:highlight>
                <a:latin typeface="Helvetica" panose="020B0604020202020204" pitchFamily="34" charset="0"/>
                <a:ea typeface="宋体" panose="02010600030101010101" pitchFamily="2" charset="-122"/>
              </a:rPr>
              <a:t>、达梦数据库</a:t>
            </a:r>
            <a:r>
              <a:rPr lang="zh-CN" altLang="en-US" b="1" dirty="0">
                <a:solidFill>
                  <a:srgbClr val="000000"/>
                </a:solidFill>
                <a:latin typeface="Helvetica" panose="020B0604020202020204" pitchFamily="34" charset="0"/>
                <a:ea typeface="宋体" panose="02010600030101010101" pitchFamily="2" charset="-122"/>
              </a:rPr>
              <a:t>等</a:t>
            </a:r>
            <a:endParaRPr lang="zh-CN" altLang="en-US" b="1" dirty="0">
              <a:solidFill>
                <a:srgbClr val="000000"/>
              </a:solidFill>
              <a:latin typeface="Helvetica" panose="020B0604020202020204" pitchFamily="34" charset="0"/>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0" y="1275606"/>
            <a:ext cx="5249495" cy="3874807"/>
          </a:xfrm>
          <a:prstGeom prst="rect">
            <a:avLst/>
          </a:prstGeom>
        </p:spPr>
      </p:pic>
      <p:pic>
        <p:nvPicPr>
          <p:cNvPr id="10" name="图片 9"/>
          <p:cNvPicPr>
            <a:picLocks noChangeAspect="1"/>
          </p:cNvPicPr>
          <p:nvPr/>
        </p:nvPicPr>
        <p:blipFill>
          <a:blip r:embed="rId4"/>
          <a:stretch>
            <a:fillRect/>
          </a:stretch>
        </p:blipFill>
        <p:spPr>
          <a:xfrm>
            <a:off x="1103220" y="1138503"/>
            <a:ext cx="6874276" cy="4011910"/>
          </a:xfrm>
          <a:prstGeom prst="rect">
            <a:avLst/>
          </a:prstGeom>
        </p:spPr>
      </p:pic>
      <p:pic>
        <p:nvPicPr>
          <p:cNvPr id="12" name="图片 11"/>
          <p:cNvPicPr>
            <a:picLocks noChangeAspect="1"/>
          </p:cNvPicPr>
          <p:nvPr/>
        </p:nvPicPr>
        <p:blipFill>
          <a:blip r:embed="rId5"/>
          <a:stretch>
            <a:fillRect/>
          </a:stretch>
        </p:blipFill>
        <p:spPr>
          <a:xfrm>
            <a:off x="3172584" y="1148072"/>
            <a:ext cx="3775400" cy="4021928"/>
          </a:xfrm>
          <a:prstGeom prst="rect">
            <a:avLst/>
          </a:prstGeom>
        </p:spPr>
      </p:pic>
      <p:pic>
        <p:nvPicPr>
          <p:cNvPr id="14" name="图片 13"/>
          <p:cNvPicPr>
            <a:picLocks noChangeAspect="1"/>
          </p:cNvPicPr>
          <p:nvPr/>
        </p:nvPicPr>
        <p:blipFill>
          <a:blip r:embed="rId6"/>
          <a:stretch>
            <a:fillRect/>
          </a:stretch>
        </p:blipFill>
        <p:spPr>
          <a:xfrm>
            <a:off x="5204300" y="1086478"/>
            <a:ext cx="3435869" cy="411595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latin typeface="Comic Sans MS" panose="030F0702030302020204" pitchFamily="66" charset="0"/>
              </a:rPr>
              <a:t>蚂蚁金服</a:t>
            </a:r>
            <a:r>
              <a:rPr lang="en-US" altLang="zh-CN" sz="4000" dirty="0" err="1">
                <a:latin typeface="Comic Sans MS" panose="030F0702030302020204" pitchFamily="66" charset="0"/>
              </a:rPr>
              <a:t>OceanBase</a:t>
            </a:r>
            <a:r>
              <a:rPr lang="zh-CN" altLang="en-US" sz="4000" dirty="0">
                <a:latin typeface="Comic Sans MS" panose="030F0702030302020204" pitchFamily="66" charset="0"/>
              </a:rPr>
              <a:t>简介</a:t>
            </a:r>
            <a:endParaRPr lang="zh-CN" altLang="en-US" sz="4000" dirty="0">
              <a:latin typeface="Comic Sans MS" panose="030F0702030302020204" pitchFamily="66" charset="0"/>
            </a:endParaRPr>
          </a:p>
        </p:txBody>
      </p:sp>
      <p:sp>
        <p:nvSpPr>
          <p:cNvPr id="3" name="内容占位符 2"/>
          <p:cNvSpPr>
            <a:spLocks noGrp="1"/>
          </p:cNvSpPr>
          <p:nvPr>
            <p:ph idx="1"/>
          </p:nvPr>
        </p:nvSpPr>
        <p:spPr>
          <a:xfrm>
            <a:off x="107504" y="699542"/>
            <a:ext cx="8928992" cy="4104456"/>
          </a:xfrm>
        </p:spPr>
        <p:txBody>
          <a:bodyPr/>
          <a:lstStyle/>
          <a:p>
            <a:pPr>
              <a:spcAft>
                <a:spcPts val="600"/>
              </a:spcAft>
            </a:pP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由蚂蚁金服完全自主研发的</a:t>
            </a:r>
            <a:r>
              <a:rPr lang="zh-CN" altLang="en-US" sz="1600" b="1" dirty="0">
                <a:solidFill>
                  <a:srgbClr val="FF0000"/>
                </a:solidFill>
                <a:latin typeface="Comic Sans MS" panose="030F0702030302020204" pitchFamily="66" charset="0"/>
              </a:rPr>
              <a:t>金融级分布式关系数据库</a:t>
            </a:r>
            <a:r>
              <a:rPr lang="zh-CN" altLang="en-US" sz="1600" dirty="0">
                <a:latin typeface="Comic Sans MS" panose="030F0702030302020204" pitchFamily="66" charset="0"/>
              </a:rPr>
              <a:t>，创于</a:t>
            </a:r>
            <a:r>
              <a:rPr lang="en-US" altLang="zh-CN" sz="1600" dirty="0">
                <a:latin typeface="Comic Sans MS" panose="030F0702030302020204" pitchFamily="66" charset="0"/>
              </a:rPr>
              <a:t>2010</a:t>
            </a:r>
            <a:r>
              <a:rPr lang="zh-CN" altLang="en-US" sz="1600" dirty="0">
                <a:latin typeface="Comic Sans MS" panose="030F0702030302020204" pitchFamily="66" charset="0"/>
              </a:rPr>
              <a:t>年，具有数据强一致、高可用、高性能、在线扩展、高度兼容</a:t>
            </a:r>
            <a:r>
              <a:rPr lang="en-US" altLang="zh-CN" sz="1600" dirty="0">
                <a:latin typeface="Comic Sans MS" panose="030F0702030302020204" pitchFamily="66" charset="0"/>
              </a:rPr>
              <a:t>SQL</a:t>
            </a:r>
            <a:r>
              <a:rPr lang="zh-CN" altLang="en-US" sz="1600" dirty="0">
                <a:latin typeface="Comic Sans MS" panose="030F0702030302020204" pitchFamily="66" charset="0"/>
              </a:rPr>
              <a:t>标准和主流关系数据库、低成本特点。 </a:t>
            </a:r>
            <a:endParaRPr lang="zh-CN" altLang="en-US" sz="1600" dirty="0">
              <a:latin typeface="Comic Sans MS" panose="030F0702030302020204" pitchFamily="66" charset="0"/>
            </a:endParaRPr>
          </a:p>
          <a:p>
            <a:pPr>
              <a:spcAft>
                <a:spcPts val="600"/>
              </a:spcAft>
            </a:pP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已经在建设银行、南京银行、西安银行、人保健康险、常熟农商行、苏州银行、广东农信、网商银行等多家商业银行和保险机构上线。</a:t>
            </a:r>
            <a:endParaRPr lang="zh-CN" altLang="en-US" sz="1600" dirty="0">
              <a:latin typeface="Comic Sans MS" panose="030F0702030302020204" pitchFamily="66" charset="0"/>
            </a:endParaRPr>
          </a:p>
          <a:p>
            <a:pPr>
              <a:spcAft>
                <a:spcPts val="600"/>
              </a:spcAft>
            </a:pPr>
            <a:r>
              <a:rPr lang="en-US" altLang="zh-CN" sz="1600" dirty="0">
                <a:latin typeface="Comic Sans MS" panose="030F0702030302020204" pitchFamily="66" charset="0"/>
              </a:rPr>
              <a:t>2020</a:t>
            </a:r>
            <a:r>
              <a:rPr lang="zh-CN" altLang="en-US" sz="1600" dirty="0">
                <a:latin typeface="Comic Sans MS" panose="030F0702030302020204" pitchFamily="66" charset="0"/>
              </a:rPr>
              <a:t>年</a:t>
            </a:r>
            <a:r>
              <a:rPr lang="en-US" altLang="zh-CN" sz="1600" dirty="0">
                <a:latin typeface="Comic Sans MS" panose="030F0702030302020204" pitchFamily="66" charset="0"/>
              </a:rPr>
              <a:t>5</a:t>
            </a:r>
            <a:r>
              <a:rPr lang="zh-CN" altLang="en-US" sz="1600" dirty="0">
                <a:latin typeface="Comic Sans MS" panose="030F0702030302020204" pitchFamily="66" charset="0"/>
              </a:rPr>
              <a:t>月</a:t>
            </a:r>
            <a:r>
              <a:rPr lang="zh-CN" altLang="en-US" sz="1600">
                <a:latin typeface="Comic Sans MS" panose="030F0702030302020204" pitchFamily="66" charset="0"/>
              </a:rPr>
              <a:t>，</a:t>
            </a:r>
            <a:r>
              <a:rPr lang="en-US" altLang="zh-CN" sz="1600">
                <a:latin typeface="Comic Sans MS" panose="030F0702030302020204" pitchFamily="66" charset="0"/>
              </a:rPr>
              <a:t>OceanBase</a:t>
            </a:r>
            <a:r>
              <a:rPr lang="zh-CN" altLang="en-US" sz="1600">
                <a:latin typeface="Comic Sans MS" panose="030F0702030302020204" pitchFamily="66" charset="0"/>
              </a:rPr>
              <a:t>以</a:t>
            </a:r>
            <a:r>
              <a:rPr lang="en-US" altLang="zh-CN" sz="1600" b="1" dirty="0">
                <a:solidFill>
                  <a:srgbClr val="0000FF"/>
                </a:solidFill>
                <a:latin typeface="Comic Sans MS" panose="030F0702030302020204" pitchFamily="66" charset="0"/>
              </a:rPr>
              <a:t>7.07</a:t>
            </a:r>
            <a:r>
              <a:rPr lang="zh-CN" altLang="en-US" sz="1600" b="1" dirty="0">
                <a:solidFill>
                  <a:srgbClr val="0000FF"/>
                </a:solidFill>
                <a:latin typeface="Comic Sans MS" panose="030F0702030302020204" pitchFamily="66" charset="0"/>
              </a:rPr>
              <a:t>亿（</a:t>
            </a:r>
            <a:r>
              <a:rPr lang="en-US" altLang="zh-CN" sz="1600" b="1" dirty="0">
                <a:solidFill>
                  <a:srgbClr val="0000FF"/>
                </a:solidFill>
                <a:latin typeface="Comic Sans MS" panose="030F0702030302020204" pitchFamily="66" charset="0"/>
              </a:rPr>
              <a:t>707,351,007</a:t>
            </a:r>
            <a:r>
              <a:rPr lang="zh-CN" altLang="en-US" sz="1600" b="1" dirty="0">
                <a:solidFill>
                  <a:srgbClr val="0000FF"/>
                </a:solidFill>
                <a:latin typeface="Comic Sans MS" panose="030F0702030302020204" pitchFamily="66" charset="0"/>
              </a:rPr>
              <a:t>）</a:t>
            </a:r>
            <a:r>
              <a:rPr lang="en-US" altLang="zh-CN" sz="1600" b="1" dirty="0" err="1">
                <a:solidFill>
                  <a:srgbClr val="0000FF"/>
                </a:solidFill>
                <a:latin typeface="Comic Sans MS" panose="030F0702030302020204" pitchFamily="66" charset="0"/>
              </a:rPr>
              <a:t>tpmC</a:t>
            </a:r>
            <a:r>
              <a:rPr lang="zh-CN" altLang="en-US" sz="1600" dirty="0">
                <a:latin typeface="Comic Sans MS" panose="030F0702030302020204" pitchFamily="66" charset="0"/>
              </a:rPr>
              <a:t>（即每分钟内系统处理的新订单个数，</a:t>
            </a:r>
            <a:r>
              <a:rPr lang="en-US" altLang="zh-CN" sz="1600" dirty="0">
                <a:latin typeface="Comic Sans MS" panose="030F0702030302020204" pitchFamily="66" charset="0"/>
              </a:rPr>
              <a:t>transactions per minute, TPC-C</a:t>
            </a:r>
            <a:r>
              <a:rPr lang="zh-CN" altLang="en-US" sz="1600" dirty="0">
                <a:latin typeface="Comic Sans MS" panose="030F0702030302020204" pitchFamily="66" charset="0"/>
              </a:rPr>
              <a:t>）的在线事务处理性能，打破了</a:t>
            </a: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自己在</a:t>
            </a:r>
            <a:r>
              <a:rPr lang="en-US" altLang="zh-CN" sz="1600" dirty="0">
                <a:latin typeface="Comic Sans MS" panose="030F0702030302020204" pitchFamily="66" charset="0"/>
              </a:rPr>
              <a:t>2019</a:t>
            </a:r>
            <a:r>
              <a:rPr lang="zh-CN" altLang="en-US" sz="1600" dirty="0">
                <a:latin typeface="Comic Sans MS" panose="030F0702030302020204" pitchFamily="66" charset="0"/>
              </a:rPr>
              <a:t>年</a:t>
            </a:r>
            <a:r>
              <a:rPr lang="en-US" altLang="zh-CN" sz="1600" dirty="0">
                <a:latin typeface="Comic Sans MS" panose="030F0702030302020204" pitchFamily="66" charset="0"/>
              </a:rPr>
              <a:t>10</a:t>
            </a:r>
            <a:r>
              <a:rPr lang="zh-CN" altLang="en-US" sz="1600" dirty="0">
                <a:latin typeface="Comic Sans MS" panose="030F0702030302020204" pitchFamily="66" charset="0"/>
              </a:rPr>
              <a:t>月创造的</a:t>
            </a:r>
            <a:r>
              <a:rPr lang="en-US" altLang="zh-CN" sz="1600" b="1" dirty="0">
                <a:solidFill>
                  <a:srgbClr val="0000FF"/>
                </a:solidFill>
                <a:latin typeface="Comic Sans MS" panose="030F0702030302020204" pitchFamily="66" charset="0"/>
              </a:rPr>
              <a:t>6088</a:t>
            </a:r>
            <a:r>
              <a:rPr lang="zh-CN" altLang="en-US" sz="1600" b="1" dirty="0">
                <a:solidFill>
                  <a:srgbClr val="0000FF"/>
                </a:solidFill>
                <a:latin typeface="Comic Sans MS" panose="030F0702030302020204" pitchFamily="66" charset="0"/>
              </a:rPr>
              <a:t>万（</a:t>
            </a:r>
            <a:r>
              <a:rPr lang="en-US" altLang="zh-CN" sz="1600" b="1" dirty="0">
                <a:solidFill>
                  <a:srgbClr val="0000FF"/>
                </a:solidFill>
                <a:latin typeface="Comic Sans MS" panose="030F0702030302020204" pitchFamily="66" charset="0"/>
              </a:rPr>
              <a:t>60,880,800</a:t>
            </a:r>
            <a:r>
              <a:rPr lang="zh-CN" altLang="en-US" sz="1600" b="1" dirty="0">
                <a:solidFill>
                  <a:srgbClr val="0000FF"/>
                </a:solidFill>
                <a:latin typeface="Comic Sans MS" panose="030F0702030302020204" pitchFamily="66" charset="0"/>
              </a:rPr>
              <a:t>）</a:t>
            </a:r>
            <a:r>
              <a:rPr lang="en-US" altLang="zh-CN" sz="1600" b="1" dirty="0" err="1">
                <a:solidFill>
                  <a:srgbClr val="0000FF"/>
                </a:solidFill>
                <a:latin typeface="Comic Sans MS" panose="030F0702030302020204" pitchFamily="66" charset="0"/>
              </a:rPr>
              <a:t>tpmC</a:t>
            </a:r>
            <a:r>
              <a:rPr lang="zh-CN" altLang="en-US" sz="1600" dirty="0">
                <a:latin typeface="Comic Sans MS" panose="030F0702030302020204" pitchFamily="66" charset="0"/>
              </a:rPr>
              <a:t>的</a:t>
            </a:r>
            <a:r>
              <a:rPr lang="en-US" altLang="zh-CN" sz="1600" dirty="0">
                <a:latin typeface="Comic Sans MS" panose="030F0702030302020204" pitchFamily="66" charset="0"/>
              </a:rPr>
              <a:t>TPC-C</a:t>
            </a:r>
            <a:r>
              <a:rPr lang="zh-CN" altLang="en-US" sz="1600" dirty="0">
                <a:latin typeface="Comic Sans MS" panose="030F0702030302020204" pitchFamily="66" charset="0"/>
              </a:rPr>
              <a:t>世界纪录</a:t>
            </a:r>
            <a:r>
              <a:rPr lang="en-US" altLang="zh-CN" sz="1600" dirty="0">
                <a:latin typeface="Comic Sans MS" panose="030F0702030302020204" pitchFamily="66" charset="0"/>
              </a:rPr>
              <a:t>(Oracle </a:t>
            </a:r>
            <a:r>
              <a:rPr lang="zh-CN" altLang="en-US" sz="1600" dirty="0">
                <a:latin typeface="Comic Sans MS" panose="030F0702030302020204" pitchFamily="66" charset="0"/>
              </a:rPr>
              <a:t>为</a:t>
            </a:r>
            <a:r>
              <a:rPr lang="en-US" altLang="zh-CN" sz="1600" dirty="0">
                <a:latin typeface="Comic Sans MS" panose="030F0702030302020204" pitchFamily="66" charset="0"/>
              </a:rPr>
              <a:t>30,249,688)</a:t>
            </a:r>
            <a:r>
              <a:rPr lang="zh-CN" altLang="en-US" sz="1600" dirty="0">
                <a:latin typeface="Comic Sans MS" panose="030F0702030302020204" pitchFamily="66" charset="0"/>
              </a:rPr>
              <a:t>。 </a:t>
            </a:r>
            <a:endParaRPr lang="zh-CN" altLang="en-US" sz="1600" dirty="0">
              <a:latin typeface="Comic Sans MS" panose="030F0702030302020204" pitchFamily="66" charset="0"/>
            </a:endParaRPr>
          </a:p>
          <a:p>
            <a:pPr>
              <a:spcAft>
                <a:spcPts val="600"/>
              </a:spcAft>
            </a:pPr>
            <a:r>
              <a:rPr lang="en-US" altLang="zh-CN" sz="1600" dirty="0">
                <a:latin typeface="Comic Sans MS" panose="030F0702030302020204" pitchFamily="66" charset="0"/>
              </a:rPr>
              <a:t>2020</a:t>
            </a:r>
            <a:r>
              <a:rPr lang="zh-CN" altLang="en-US" sz="1600" dirty="0">
                <a:latin typeface="Comic Sans MS" panose="030F0702030302020204" pitchFamily="66" charset="0"/>
              </a:rPr>
              <a:t>年</a:t>
            </a:r>
            <a:r>
              <a:rPr lang="en-US" altLang="zh-CN" sz="1600" dirty="0">
                <a:latin typeface="Comic Sans MS" panose="030F0702030302020204" pitchFamily="66" charset="0"/>
              </a:rPr>
              <a:t>6</a:t>
            </a:r>
            <a:r>
              <a:rPr lang="zh-CN" altLang="en-US" sz="1600" dirty="0">
                <a:latin typeface="Comic Sans MS" panose="030F0702030302020204" pitchFamily="66" charset="0"/>
              </a:rPr>
              <a:t>月</a:t>
            </a:r>
            <a:r>
              <a:rPr lang="en-US" altLang="zh-CN" sz="1600" dirty="0">
                <a:latin typeface="Comic Sans MS" panose="030F0702030302020204" pitchFamily="66" charset="0"/>
              </a:rPr>
              <a:t>8</a:t>
            </a:r>
            <a:r>
              <a:rPr lang="zh-CN" altLang="en-US" sz="1600" dirty="0">
                <a:latin typeface="Comic Sans MS" panose="030F0702030302020204" pitchFamily="66" charset="0"/>
              </a:rPr>
              <a:t>日，蚂蚁集团宣布，将自研数据库产品</a:t>
            </a: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独立进行公司化运作，成立由蚂蚁</a:t>
            </a:r>
            <a:r>
              <a:rPr lang="en-US" altLang="zh-CN" sz="1600" dirty="0">
                <a:latin typeface="Comic Sans MS" panose="030F0702030302020204" pitchFamily="66" charset="0"/>
              </a:rPr>
              <a:t>100%</a:t>
            </a:r>
            <a:r>
              <a:rPr lang="zh-CN" altLang="en-US" sz="1600" dirty="0">
                <a:latin typeface="Comic Sans MS" panose="030F0702030302020204" pitchFamily="66" charset="0"/>
              </a:rPr>
              <a:t>控股的数据库公司</a:t>
            </a:r>
            <a:r>
              <a:rPr lang="zh-CN" altLang="en-US" sz="1600" b="1" dirty="0">
                <a:solidFill>
                  <a:srgbClr val="0000FF"/>
                </a:solidFill>
                <a:latin typeface="Comic Sans MS" panose="030F0702030302020204" pitchFamily="66" charset="0"/>
              </a:rPr>
              <a:t>北京奥星贝斯科技</a:t>
            </a:r>
            <a:r>
              <a:rPr lang="zh-CN" altLang="en-US" sz="1600" dirty="0">
                <a:latin typeface="Comic Sans MS" panose="030F0702030302020204" pitchFamily="66" charset="0"/>
              </a:rPr>
              <a:t>，并由蚂蚁集团</a:t>
            </a:r>
            <a:r>
              <a:rPr lang="en-US" altLang="zh-CN" sz="1600" dirty="0">
                <a:latin typeface="Comic Sans MS" panose="030F0702030302020204" pitchFamily="66" charset="0"/>
              </a:rPr>
              <a:t>CEO</a:t>
            </a:r>
            <a:r>
              <a:rPr lang="zh-CN" altLang="en-US" sz="1600" dirty="0">
                <a:latin typeface="Comic Sans MS" panose="030F0702030302020204" pitchFamily="66" charset="0"/>
              </a:rPr>
              <a:t>胡晓明亲自担任董事长。</a:t>
            </a:r>
            <a:endParaRPr lang="zh-CN" altLang="en-US" sz="1600" dirty="0">
              <a:latin typeface="Comic Sans MS" panose="030F0702030302020204" pitchFamily="66" charset="0"/>
            </a:endParaRPr>
          </a:p>
          <a:p>
            <a:pPr>
              <a:spcAft>
                <a:spcPts val="600"/>
              </a:spcAft>
            </a:pP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是一个</a:t>
            </a:r>
            <a:r>
              <a:rPr lang="zh-CN" altLang="en-US" sz="1600" b="1" dirty="0">
                <a:solidFill>
                  <a:srgbClr val="FF0000"/>
                </a:solidFill>
                <a:latin typeface="Comic Sans MS" panose="030F0702030302020204" pitchFamily="66" charset="0"/>
              </a:rPr>
              <a:t>支持海量数据的高性能分布式数据库系统</a:t>
            </a:r>
            <a:r>
              <a:rPr lang="zh-CN" altLang="en-US" sz="1600" dirty="0">
                <a:latin typeface="Comic Sans MS" panose="030F0702030302020204" pitchFamily="66" charset="0"/>
              </a:rPr>
              <a:t>，实现了数千亿条记录、数百</a:t>
            </a:r>
            <a:r>
              <a:rPr lang="en-US" altLang="zh-CN" sz="1600" dirty="0">
                <a:latin typeface="Comic Sans MS" panose="030F0702030302020204" pitchFamily="66" charset="0"/>
              </a:rPr>
              <a:t>TB</a:t>
            </a:r>
            <a:r>
              <a:rPr lang="zh-CN" altLang="en-US" sz="1600">
                <a:latin typeface="Comic Sans MS" panose="030F0702030302020204" pitchFamily="66" charset="0"/>
              </a:rPr>
              <a:t>数据上跨</a:t>
            </a:r>
            <a:r>
              <a:rPr lang="zh-CN" altLang="en-US" sz="1600" dirty="0">
                <a:latin typeface="Comic Sans MS" panose="030F0702030302020204" pitchFamily="66" charset="0"/>
              </a:rPr>
              <a:t>行跨表事务，由淘宝核心系统研发、运维、</a:t>
            </a:r>
            <a:r>
              <a:rPr lang="en-US" altLang="zh-CN" sz="1600" dirty="0">
                <a:latin typeface="Comic Sans MS" panose="030F0702030302020204" pitchFamily="66" charset="0"/>
              </a:rPr>
              <a:t>DBA</a:t>
            </a:r>
            <a:r>
              <a:rPr lang="zh-CN" altLang="en-US" sz="1600" dirty="0">
                <a:latin typeface="Comic Sans MS" panose="030F0702030302020204" pitchFamily="66" charset="0"/>
              </a:rPr>
              <a:t>、广告、应用研发等部门共同完成。在设计和实现</a:t>
            </a:r>
            <a:r>
              <a:rPr lang="en-US" altLang="zh-CN" sz="1600" dirty="0" err="1">
                <a:latin typeface="Comic Sans MS" panose="030F0702030302020204" pitchFamily="66" charset="0"/>
              </a:rPr>
              <a:t>OceanBase</a:t>
            </a:r>
            <a:r>
              <a:rPr lang="zh-CN" altLang="en-US" sz="1600" dirty="0">
                <a:latin typeface="Comic Sans MS" panose="030F0702030302020204" pitchFamily="66" charset="0"/>
              </a:rPr>
              <a:t>的时候暂时摒弃不紧急的</a:t>
            </a:r>
            <a:r>
              <a:rPr lang="en-US" altLang="zh-CN" sz="1600" dirty="0">
                <a:latin typeface="Comic Sans MS" panose="030F0702030302020204" pitchFamily="66" charset="0"/>
              </a:rPr>
              <a:t>DBMS</a:t>
            </a:r>
            <a:r>
              <a:rPr lang="zh-CN" altLang="en-US" sz="1600" dirty="0">
                <a:latin typeface="Comic Sans MS" panose="030F0702030302020204" pitchFamily="66" charset="0"/>
              </a:rPr>
              <a:t>的功能，例如临时表、视图</a:t>
            </a:r>
            <a:r>
              <a:rPr lang="en-US" altLang="zh-CN" sz="1600" dirty="0">
                <a:latin typeface="Comic Sans MS" panose="030F0702030302020204" pitchFamily="66" charset="0"/>
              </a:rPr>
              <a:t>view</a:t>
            </a:r>
            <a:r>
              <a:rPr lang="zh-CN" altLang="en-US" sz="1600" dirty="0">
                <a:latin typeface="Comic Sans MS" panose="030F0702030302020204" pitchFamily="66" charset="0"/>
              </a:rPr>
              <a:t>等，研发团队把有限的资源集中到关键点上，</a:t>
            </a:r>
            <a:r>
              <a:rPr lang="zh-CN" altLang="en-US" sz="1600" b="1" dirty="0">
                <a:solidFill>
                  <a:srgbClr val="0000FF"/>
                </a:solidFill>
                <a:latin typeface="Comic Sans MS" panose="030F0702030302020204" pitchFamily="66" charset="0"/>
              </a:rPr>
              <a:t>当前 </a:t>
            </a:r>
            <a:r>
              <a:rPr lang="en-US" altLang="zh-CN" sz="1600" b="1" dirty="0" err="1">
                <a:solidFill>
                  <a:srgbClr val="0000FF"/>
                </a:solidFill>
                <a:latin typeface="Comic Sans MS" panose="030F0702030302020204" pitchFamily="66" charset="0"/>
              </a:rPr>
              <a:t>OceanBase</a:t>
            </a:r>
            <a:r>
              <a:rPr lang="zh-CN" altLang="en-US" sz="1600" b="1" dirty="0">
                <a:solidFill>
                  <a:srgbClr val="0000FF"/>
                </a:solidFill>
                <a:latin typeface="Comic Sans MS" panose="030F0702030302020204" pitchFamily="66" charset="0"/>
              </a:rPr>
              <a:t>主要解决数据更新一致性、高性能的跨表读事务、范围查询、</a:t>
            </a:r>
            <a:r>
              <a:rPr lang="en-US" altLang="zh-CN" sz="1600" b="1" dirty="0">
                <a:solidFill>
                  <a:srgbClr val="0000FF"/>
                </a:solidFill>
                <a:latin typeface="Comic Sans MS" panose="030F0702030302020204" pitchFamily="66" charset="0"/>
              </a:rPr>
              <a:t>join</a:t>
            </a:r>
            <a:r>
              <a:rPr lang="zh-CN" altLang="en-US" sz="1600" b="1" dirty="0">
                <a:solidFill>
                  <a:srgbClr val="0000FF"/>
                </a:solidFill>
                <a:latin typeface="Comic Sans MS" panose="030F0702030302020204" pitchFamily="66" charset="0"/>
              </a:rPr>
              <a:t>、数据全量及增量</a:t>
            </a:r>
            <a:r>
              <a:rPr lang="en-US" altLang="zh-CN" sz="1600" b="1" dirty="0">
                <a:solidFill>
                  <a:srgbClr val="0000FF"/>
                </a:solidFill>
                <a:latin typeface="Comic Sans MS" panose="030F0702030302020204" pitchFamily="66" charset="0"/>
              </a:rPr>
              <a:t>dump</a:t>
            </a:r>
            <a:r>
              <a:rPr lang="zh-CN" altLang="en-US" sz="1600" b="1" dirty="0">
                <a:solidFill>
                  <a:srgbClr val="0000FF"/>
                </a:solidFill>
                <a:latin typeface="Comic Sans MS" panose="030F0702030302020204" pitchFamily="66" charset="0"/>
              </a:rPr>
              <a:t>、批量数据导入等</a:t>
            </a:r>
            <a:endParaRPr lang="zh-CN" altLang="en-US" sz="1800" b="1" dirty="0">
              <a:solidFill>
                <a:srgbClr val="0000FF"/>
              </a:solidFill>
              <a:latin typeface="Comic Sans MS" panose="030F0702030302020204" pitchFamily="66"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Comic Sans MS" panose="030F0702030302020204" pitchFamily="66" charset="0"/>
              </a:rPr>
              <a:t>数据库</a:t>
            </a:r>
            <a:r>
              <a:rPr lang="en-US" altLang="zh-CN" dirty="0">
                <a:latin typeface="Comic Sans MS" panose="030F0702030302020204" pitchFamily="66" charset="0"/>
              </a:rPr>
              <a:t>TPC-C</a:t>
            </a:r>
            <a:r>
              <a:rPr lang="zh-CN" altLang="en-US" dirty="0">
                <a:latin typeface="Comic Sans MS" panose="030F0702030302020204" pitchFamily="66" charset="0"/>
              </a:rPr>
              <a:t>基准测试排名</a:t>
            </a:r>
            <a:r>
              <a:rPr lang="en-US" altLang="zh-CN" dirty="0">
                <a:latin typeface="Comic Sans MS" panose="030F0702030302020204" pitchFamily="66" charset="0"/>
              </a:rPr>
              <a:t>(2020.05/2019.10)</a:t>
            </a:r>
            <a:endParaRPr lang="zh-CN" altLang="en-US" dirty="0">
              <a:latin typeface="Comic Sans MS" panose="030F0702030302020204" pitchFamily="66" charset="0"/>
            </a:endParaRPr>
          </a:p>
        </p:txBody>
      </p:sp>
      <p:pic>
        <p:nvPicPr>
          <p:cNvPr id="5" name="内容占位符 7"/>
          <p:cNvPicPr>
            <a:picLocks noGrp="1" noChangeAspect="1"/>
          </p:cNvPicPr>
          <p:nvPr>
            <p:ph idx="1"/>
          </p:nvPr>
        </p:nvPicPr>
        <p:blipFill rotWithShape="1">
          <a:blip r:embed="rId1">
            <a:extLst>
              <a:ext uri="{28A0092B-C50C-407E-A947-70E740481C1C}">
                <a14:useLocalDpi xmlns:a14="http://schemas.microsoft.com/office/drawing/2010/main" val="0"/>
              </a:ext>
            </a:extLst>
          </a:blip>
          <a:srcRect b="12073"/>
          <a:stretch>
            <a:fillRect/>
          </a:stretch>
        </p:blipFill>
        <p:spPr>
          <a:xfrm>
            <a:off x="3461106" y="2371774"/>
            <a:ext cx="3055110" cy="2771726"/>
          </a:xfr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33542"/>
          <a:stretch>
            <a:fillRect/>
          </a:stretch>
        </p:blipFill>
        <p:spPr>
          <a:xfrm>
            <a:off x="3419873" y="644406"/>
            <a:ext cx="4896544" cy="1711320"/>
          </a:xfrm>
          <a:prstGeom prst="rect">
            <a:avLst/>
          </a:prstGeom>
        </p:spPr>
      </p:pic>
      <p:sp>
        <p:nvSpPr>
          <p:cNvPr id="3" name="矩形 2"/>
          <p:cNvSpPr/>
          <p:nvPr/>
        </p:nvSpPr>
        <p:spPr>
          <a:xfrm>
            <a:off x="6660232" y="2715766"/>
            <a:ext cx="2339295" cy="307777"/>
          </a:xfrm>
          <a:prstGeom prst="rect">
            <a:avLst/>
          </a:prstGeom>
        </p:spPr>
        <p:txBody>
          <a:bodyPr wrap="none">
            <a:spAutoFit/>
          </a:bodyPr>
          <a:lstStyle/>
          <a:p>
            <a:r>
              <a:rPr lang="en-US" altLang="zh-CN" b="1" dirty="0">
                <a:solidFill>
                  <a:srgbClr val="0000FF"/>
                </a:solidFill>
              </a:rPr>
              <a:t>http://www.tpc.org/tpcc/</a:t>
            </a:r>
            <a:endParaRPr lang="zh-CN" altLang="en-US" b="1" dirty="0">
              <a:solidFill>
                <a:srgbClr val="0000FF"/>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7534"/>
            <a:ext cx="3275856" cy="396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417" y="627534"/>
            <a:ext cx="857250" cy="1130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Comic Sans MS" panose="030F0702030302020204" pitchFamily="66" charset="0"/>
              </a:rPr>
              <a:t>数据库</a:t>
            </a:r>
            <a:r>
              <a:rPr lang="en-US" altLang="zh-CN" dirty="0">
                <a:latin typeface="Comic Sans MS" panose="030F0702030302020204" pitchFamily="66" charset="0"/>
              </a:rPr>
              <a:t>TPC-C</a:t>
            </a:r>
            <a:r>
              <a:rPr lang="zh-CN" altLang="en-US" dirty="0">
                <a:latin typeface="Comic Sans MS" panose="030F0702030302020204" pitchFamily="66" charset="0"/>
              </a:rPr>
              <a:t>基准测试排名</a:t>
            </a:r>
            <a:r>
              <a:rPr lang="en-US" altLang="zh-CN" dirty="0">
                <a:latin typeface="Comic Sans MS" panose="030F0702030302020204" pitchFamily="66" charset="0"/>
              </a:rPr>
              <a:t>(2020.05/2019.10)</a:t>
            </a:r>
            <a:endParaRPr lang="zh-CN" altLang="en-US" dirty="0">
              <a:latin typeface="Comic Sans MS" panose="030F0702030302020204" pitchFamily="66" charset="0"/>
            </a:endParaRPr>
          </a:p>
        </p:txBody>
      </p:sp>
      <p:pic>
        <p:nvPicPr>
          <p:cNvPr id="5"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7504" y="2193710"/>
            <a:ext cx="2858840" cy="2949790"/>
          </a:xfr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679714"/>
            <a:ext cx="6057900" cy="141265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554643"/>
            <a:ext cx="4968552" cy="4625518"/>
          </a:xfrm>
          <a:prstGeom prst="rect">
            <a:avLst/>
          </a:prstGeom>
        </p:spPr>
      </p:pic>
      <p:pic>
        <p:nvPicPr>
          <p:cNvPr id="7" name="图片 6"/>
          <p:cNvPicPr>
            <a:picLocks noChangeAspect="1"/>
          </p:cNvPicPr>
          <p:nvPr/>
        </p:nvPicPr>
        <p:blipFill>
          <a:blip r:embed="rId4"/>
          <a:stretch>
            <a:fillRect/>
          </a:stretch>
        </p:blipFill>
        <p:spPr>
          <a:xfrm>
            <a:off x="86746" y="1275606"/>
            <a:ext cx="9036496" cy="376779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dirty="0">
                <a:latin typeface="Comic Sans MS" panose="030F0702030302020204" pitchFamily="66" charset="0"/>
              </a:rPr>
              <a:t>华为</a:t>
            </a:r>
            <a:r>
              <a:rPr lang="en-US" altLang="zh-CN" sz="4000" dirty="0" err="1">
                <a:latin typeface="Comic Sans MS" panose="030F0702030302020204" pitchFamily="66" charset="0"/>
              </a:rPr>
              <a:t>openGauss</a:t>
            </a:r>
            <a:r>
              <a:rPr lang="zh-CN" altLang="en-US" sz="4000" dirty="0">
                <a:latin typeface="Comic Sans MS" panose="030F0702030302020204" pitchFamily="66" charset="0"/>
              </a:rPr>
              <a:t>简介</a:t>
            </a:r>
            <a:endParaRPr lang="zh-CN" altLang="en-US" sz="4000" dirty="0">
              <a:latin typeface="Comic Sans MS" panose="030F0702030302020204" pitchFamily="66" charset="0"/>
            </a:endParaRPr>
          </a:p>
        </p:txBody>
      </p:sp>
      <p:sp>
        <p:nvSpPr>
          <p:cNvPr id="3" name="内容占位符 2"/>
          <p:cNvSpPr>
            <a:spLocks noGrp="1"/>
          </p:cNvSpPr>
          <p:nvPr>
            <p:ph idx="1"/>
          </p:nvPr>
        </p:nvSpPr>
        <p:spPr>
          <a:xfrm>
            <a:off x="179512" y="699542"/>
            <a:ext cx="8640960" cy="4176464"/>
          </a:xfrm>
        </p:spPr>
        <p:txBody>
          <a:bodyPr/>
          <a:lstStyle/>
          <a:p>
            <a:r>
              <a:rPr lang="en-US" altLang="zh-CN" sz="1800" b="1" dirty="0" err="1">
                <a:solidFill>
                  <a:srgbClr val="0000FF"/>
                </a:solidFill>
                <a:latin typeface="Comic Sans MS" panose="030F0702030302020204" pitchFamily="66" charset="0"/>
              </a:rPr>
              <a:t>GaussDB</a:t>
            </a:r>
            <a:r>
              <a:rPr lang="en-US" altLang="zh-CN" sz="1800" b="1" dirty="0">
                <a:solidFill>
                  <a:srgbClr val="0000FF"/>
                </a:solidFill>
                <a:latin typeface="Comic Sans MS" panose="030F0702030302020204" pitchFamily="66" charset="0"/>
              </a:rPr>
              <a:t> </a:t>
            </a:r>
            <a:r>
              <a:rPr lang="zh-CN" altLang="en-US" sz="1800" dirty="0">
                <a:latin typeface="Comic Sans MS" panose="030F0702030302020204" pitchFamily="66" charset="0"/>
              </a:rPr>
              <a:t>数据库是</a:t>
            </a:r>
            <a:r>
              <a:rPr lang="en-US" altLang="zh-CN" sz="1800" dirty="0">
                <a:latin typeface="Comic Sans MS" panose="030F0702030302020204" pitchFamily="66" charset="0"/>
              </a:rPr>
              <a:t>2019</a:t>
            </a:r>
            <a:r>
              <a:rPr lang="zh-CN" altLang="en-US" sz="1800" dirty="0">
                <a:latin typeface="Comic Sans MS" panose="030F0702030302020204" pitchFamily="66" charset="0"/>
              </a:rPr>
              <a:t>年 </a:t>
            </a:r>
            <a:r>
              <a:rPr lang="en-US" altLang="zh-CN" sz="1800" dirty="0">
                <a:latin typeface="Comic Sans MS" panose="030F0702030302020204" pitchFamily="66" charset="0"/>
              </a:rPr>
              <a:t>5 </a:t>
            </a:r>
            <a:r>
              <a:rPr lang="zh-CN" altLang="en-US" sz="1800" dirty="0">
                <a:latin typeface="Comic Sans MS" panose="030F0702030302020204" pitchFamily="66" charset="0"/>
              </a:rPr>
              <a:t>月 </a:t>
            </a:r>
            <a:r>
              <a:rPr lang="en-US" altLang="zh-CN" sz="1800" dirty="0">
                <a:latin typeface="Comic Sans MS" panose="030F0702030302020204" pitchFamily="66" charset="0"/>
              </a:rPr>
              <a:t>15 </a:t>
            </a:r>
            <a:r>
              <a:rPr lang="zh-CN" altLang="en-US" sz="1800" dirty="0">
                <a:latin typeface="Comic Sans MS" panose="030F0702030302020204" pitchFamily="66" charset="0"/>
              </a:rPr>
              <a:t>日华为在北京面向全球发布</a:t>
            </a:r>
            <a:r>
              <a:rPr lang="zh-CN" altLang="en-US" sz="1800">
                <a:latin typeface="Comic Sans MS" panose="030F0702030302020204" pitchFamily="66" charset="0"/>
              </a:rPr>
              <a:t>的，被</a:t>
            </a:r>
            <a:r>
              <a:rPr lang="zh-CN" altLang="en-US" sz="1800" dirty="0">
                <a:latin typeface="Comic Sans MS" panose="030F0702030302020204" pitchFamily="66" charset="0"/>
              </a:rPr>
              <a:t>称为</a:t>
            </a:r>
            <a:r>
              <a:rPr lang="zh-CN" altLang="en-US" sz="1800" b="1" dirty="0">
                <a:solidFill>
                  <a:srgbClr val="FF0000"/>
                </a:solidFill>
                <a:latin typeface="Comic Sans MS" panose="030F0702030302020204" pitchFamily="66" charset="0"/>
              </a:rPr>
              <a:t>全球首个人工智能原生（</a:t>
            </a:r>
            <a:r>
              <a:rPr lang="en-US" altLang="zh-CN" sz="1800" b="1" dirty="0">
                <a:solidFill>
                  <a:srgbClr val="FF0000"/>
                </a:solidFill>
                <a:latin typeface="Comic Sans MS" panose="030F0702030302020204" pitchFamily="66" charset="0"/>
              </a:rPr>
              <a:t>AI-Native</a:t>
            </a:r>
            <a:r>
              <a:rPr lang="zh-CN" altLang="en-US" sz="1800" b="1" dirty="0">
                <a:solidFill>
                  <a:srgbClr val="FF0000"/>
                </a:solidFill>
                <a:latin typeface="Comic Sans MS" panose="030F0702030302020204" pitchFamily="66" charset="0"/>
              </a:rPr>
              <a:t>）数据库</a:t>
            </a:r>
            <a:r>
              <a:rPr lang="zh-CN" altLang="en-US" sz="1800" dirty="0">
                <a:latin typeface="Comic Sans MS" panose="030F0702030302020204" pitchFamily="66" charset="0"/>
              </a:rPr>
              <a:t>。</a:t>
            </a:r>
            <a:endParaRPr lang="zh-CN" altLang="en-US" sz="1800" dirty="0">
              <a:latin typeface="Comic Sans MS" panose="030F0702030302020204" pitchFamily="66" charset="0"/>
            </a:endParaRPr>
          </a:p>
          <a:p>
            <a:r>
              <a:rPr lang="zh-CN" altLang="en-US" sz="1800" dirty="0">
                <a:latin typeface="Comic Sans MS" panose="030F0702030302020204" pitchFamily="66" charset="0"/>
              </a:rPr>
              <a:t>根据华为的介绍，</a:t>
            </a:r>
            <a:r>
              <a:rPr lang="en-US" altLang="zh-CN" sz="1800" dirty="0" err="1">
                <a:latin typeface="Comic Sans MS" panose="030F0702030302020204" pitchFamily="66" charset="0"/>
              </a:rPr>
              <a:t>GaussDB</a:t>
            </a:r>
            <a:r>
              <a:rPr lang="en-US" altLang="zh-CN" sz="1800" dirty="0">
                <a:latin typeface="Comic Sans MS" panose="030F0702030302020204" pitchFamily="66" charset="0"/>
              </a:rPr>
              <a:t> </a:t>
            </a:r>
            <a:r>
              <a:rPr lang="zh-CN" altLang="en-US" sz="1800" dirty="0">
                <a:latin typeface="Comic Sans MS" panose="030F0702030302020204" pitchFamily="66" charset="0"/>
              </a:rPr>
              <a:t>具有两大革命性突破：</a:t>
            </a:r>
            <a:endParaRPr lang="zh-CN" altLang="en-US" sz="1800" dirty="0">
              <a:latin typeface="Comic Sans MS" panose="030F0702030302020204" pitchFamily="66" charset="0"/>
            </a:endParaRPr>
          </a:p>
          <a:p>
            <a:pPr lvl="1"/>
            <a:r>
              <a:rPr lang="zh-CN" altLang="en-US" sz="1600" b="1" dirty="0">
                <a:solidFill>
                  <a:srgbClr val="0000FF"/>
                </a:solidFill>
                <a:latin typeface="Comic Sans MS" panose="030F0702030302020204" pitchFamily="66" charset="0"/>
              </a:rPr>
              <a:t>首次将 </a:t>
            </a:r>
            <a:r>
              <a:rPr lang="en-US" altLang="zh-CN" sz="1600" b="1" dirty="0">
                <a:solidFill>
                  <a:srgbClr val="0000FF"/>
                </a:solidFill>
                <a:latin typeface="Comic Sans MS" panose="030F0702030302020204" pitchFamily="66" charset="0"/>
              </a:rPr>
              <a:t>AI </a:t>
            </a:r>
            <a:r>
              <a:rPr lang="zh-CN" altLang="en-US" sz="1600" b="1" dirty="0">
                <a:solidFill>
                  <a:srgbClr val="0000FF"/>
                </a:solidFill>
                <a:latin typeface="Comic Sans MS" panose="030F0702030302020204" pitchFamily="66" charset="0"/>
              </a:rPr>
              <a:t>技术融入分布式数据库的全生命周期</a:t>
            </a:r>
            <a:r>
              <a:rPr lang="zh-CN" altLang="en-US" sz="1600" dirty="0">
                <a:latin typeface="Comic Sans MS" panose="030F0702030302020204" pitchFamily="66" charset="0"/>
              </a:rPr>
              <a:t>，实现自运维、自管理、自调优、故障自诊断和自愈。在交易、分析和混合负载场景下，基于最优化理论，首创</a:t>
            </a:r>
            <a:r>
              <a:rPr lang="zh-CN" altLang="en-US" sz="1600" b="1" dirty="0">
                <a:solidFill>
                  <a:srgbClr val="0000FF"/>
                </a:solidFill>
                <a:latin typeface="Comic Sans MS" panose="030F0702030302020204" pitchFamily="66" charset="0"/>
              </a:rPr>
              <a:t>基于深度强化学习的自调优算法</a:t>
            </a:r>
            <a:r>
              <a:rPr lang="zh-CN" altLang="en-US" sz="1600" dirty="0">
                <a:latin typeface="Comic Sans MS" panose="030F0702030302020204" pitchFamily="66" charset="0"/>
              </a:rPr>
              <a:t>，调优性能比业界提升 </a:t>
            </a:r>
            <a:r>
              <a:rPr lang="en-US" altLang="zh-CN" sz="1600" dirty="0">
                <a:latin typeface="Comic Sans MS" panose="030F0702030302020204" pitchFamily="66" charset="0"/>
              </a:rPr>
              <a:t>85%</a:t>
            </a:r>
            <a:endParaRPr lang="en-US" altLang="zh-CN" sz="1600" dirty="0">
              <a:latin typeface="Comic Sans MS" panose="030F0702030302020204" pitchFamily="66" charset="0"/>
            </a:endParaRPr>
          </a:p>
          <a:p>
            <a:pPr lvl="1"/>
            <a:r>
              <a:rPr lang="zh-CN" altLang="en-US" sz="1600" dirty="0">
                <a:latin typeface="Comic Sans MS" panose="030F0702030302020204" pitchFamily="66" charset="0"/>
              </a:rPr>
              <a:t>通过</a:t>
            </a:r>
            <a:r>
              <a:rPr lang="zh-CN" altLang="en-US" sz="1600" b="1" dirty="0">
                <a:solidFill>
                  <a:srgbClr val="0000FF"/>
                </a:solidFill>
                <a:latin typeface="Comic Sans MS" panose="030F0702030302020204" pitchFamily="66" charset="0"/>
              </a:rPr>
              <a:t>异构计算创新框架</a:t>
            </a:r>
            <a:r>
              <a:rPr lang="zh-CN" altLang="en-US" sz="1600" dirty="0">
                <a:latin typeface="Comic Sans MS" panose="030F0702030302020204" pitchFamily="66" charset="0"/>
              </a:rPr>
              <a:t>充分发挥多种算力优势，在权威标准测试集 </a:t>
            </a:r>
            <a:r>
              <a:rPr lang="en-US" altLang="zh-CN" sz="1600" dirty="0">
                <a:solidFill>
                  <a:srgbClr val="FF0000"/>
                </a:solidFill>
                <a:latin typeface="Comic Sans MS" panose="030F0702030302020204" pitchFamily="66" charset="0"/>
              </a:rPr>
              <a:t>TPC-DS</a:t>
            </a:r>
            <a:r>
              <a:rPr lang="en-US" altLang="zh-CN" sz="1600" dirty="0">
                <a:latin typeface="Comic Sans MS" panose="030F0702030302020204" pitchFamily="66" charset="0"/>
              </a:rPr>
              <a:t> </a:t>
            </a:r>
            <a:r>
              <a:rPr lang="zh-CN" altLang="en-US" sz="1600" dirty="0">
                <a:latin typeface="Comic Sans MS" panose="030F0702030302020204" pitchFamily="66" charset="0"/>
              </a:rPr>
              <a:t>上，性能比业界提升 </a:t>
            </a:r>
            <a:r>
              <a:rPr lang="en-US" altLang="zh-CN" sz="1600" dirty="0">
                <a:latin typeface="Comic Sans MS" panose="030F0702030302020204" pitchFamily="66" charset="0"/>
              </a:rPr>
              <a:t>48%</a:t>
            </a:r>
            <a:endParaRPr lang="en-US" altLang="zh-CN" sz="1600" dirty="0">
              <a:latin typeface="Comic Sans MS" panose="030F0702030302020204" pitchFamily="66" charset="0"/>
            </a:endParaRPr>
          </a:p>
          <a:p>
            <a:r>
              <a:rPr lang="en-US" altLang="zh-CN" sz="1800" dirty="0">
                <a:latin typeface="Comic Sans MS" panose="030F0702030302020204" pitchFamily="66" charset="0"/>
              </a:rPr>
              <a:t>2019</a:t>
            </a:r>
            <a:r>
              <a:rPr lang="zh-CN" altLang="en-US" sz="1800" dirty="0">
                <a:latin typeface="Comic Sans MS" panose="030F0702030302020204" pitchFamily="66" charset="0"/>
              </a:rPr>
              <a:t>年</a:t>
            </a:r>
            <a:r>
              <a:rPr lang="en-US" altLang="zh-CN" sz="1800" dirty="0">
                <a:latin typeface="Comic Sans MS" panose="030F0702030302020204" pitchFamily="66" charset="0"/>
              </a:rPr>
              <a:t>9</a:t>
            </a:r>
            <a:r>
              <a:rPr lang="zh-CN" altLang="en-US" sz="1800" dirty="0">
                <a:latin typeface="Comic Sans MS" panose="030F0702030302020204" pitchFamily="66" charset="0"/>
              </a:rPr>
              <a:t>月</a:t>
            </a:r>
            <a:r>
              <a:rPr lang="en-US" altLang="zh-CN" sz="1800" dirty="0">
                <a:latin typeface="Comic Sans MS" panose="030F0702030302020204" pitchFamily="66" charset="0"/>
              </a:rPr>
              <a:t>19</a:t>
            </a:r>
            <a:r>
              <a:rPr lang="zh-CN" altLang="en-US" sz="1800" dirty="0">
                <a:latin typeface="Comic Sans MS" panose="030F0702030302020204" pitchFamily="66" charset="0"/>
              </a:rPr>
              <a:t>日在华为全联接大会上，华为宣布将</a:t>
            </a:r>
            <a:r>
              <a:rPr lang="zh-CN" altLang="en-US" sz="1800" b="1" dirty="0">
                <a:solidFill>
                  <a:srgbClr val="FF0000"/>
                </a:solidFill>
                <a:latin typeface="Comic Sans MS" panose="030F0702030302020204" pitchFamily="66" charset="0"/>
              </a:rPr>
              <a:t>开源</a:t>
            </a:r>
            <a:r>
              <a:rPr lang="zh-CN" altLang="en-US" sz="1800" dirty="0">
                <a:latin typeface="Comic Sans MS" panose="030F0702030302020204" pitchFamily="66" charset="0"/>
              </a:rPr>
              <a:t>其数据库产品，开源后命名为</a:t>
            </a:r>
            <a:r>
              <a:rPr lang="en-US" altLang="zh-CN" sz="1800" b="1" dirty="0" err="1">
                <a:solidFill>
                  <a:srgbClr val="FF0000"/>
                </a:solidFill>
                <a:latin typeface="Comic Sans MS" panose="030F0702030302020204" pitchFamily="66" charset="0"/>
              </a:rPr>
              <a:t>openGauss</a:t>
            </a:r>
            <a:r>
              <a:rPr lang="en-US" altLang="zh-CN" sz="1800" dirty="0">
                <a:latin typeface="Comic Sans MS" panose="030F0702030302020204" pitchFamily="66" charset="0"/>
              </a:rPr>
              <a:t>, 2020 </a:t>
            </a:r>
            <a:r>
              <a:rPr lang="zh-CN" altLang="en-US" sz="1800" dirty="0">
                <a:latin typeface="Comic Sans MS" panose="030F0702030302020204" pitchFamily="66" charset="0"/>
              </a:rPr>
              <a:t>年 </a:t>
            </a:r>
            <a:r>
              <a:rPr lang="en-US" altLang="zh-CN" sz="1800" dirty="0">
                <a:latin typeface="Comic Sans MS" panose="030F0702030302020204" pitchFamily="66" charset="0"/>
              </a:rPr>
              <a:t>6 </a:t>
            </a:r>
            <a:r>
              <a:rPr lang="zh-CN" altLang="en-US" sz="1800" dirty="0">
                <a:latin typeface="Comic Sans MS" panose="030F0702030302020204" pitchFamily="66" charset="0"/>
              </a:rPr>
              <a:t>月</a:t>
            </a:r>
            <a:r>
              <a:rPr lang="en-US" altLang="zh-CN" sz="1800" dirty="0">
                <a:latin typeface="Comic Sans MS" panose="030F0702030302020204" pitchFamily="66" charset="0"/>
              </a:rPr>
              <a:t>30</a:t>
            </a:r>
            <a:r>
              <a:rPr lang="zh-CN" altLang="en-US" sz="1800" dirty="0">
                <a:latin typeface="Comic Sans MS" panose="030F0702030302020204" pitchFamily="66" charset="0"/>
              </a:rPr>
              <a:t>日</a:t>
            </a:r>
            <a:r>
              <a:rPr lang="en-US" altLang="zh-CN" sz="1800" dirty="0" err="1">
                <a:latin typeface="Comic Sans MS" panose="030F0702030302020204" pitchFamily="66" charset="0"/>
              </a:rPr>
              <a:t>openGauss</a:t>
            </a:r>
            <a:r>
              <a:rPr lang="zh-CN" altLang="en-US" sz="1800" dirty="0">
                <a:latin typeface="Comic Sans MS" panose="030F0702030302020204" pitchFamily="66" charset="0"/>
              </a:rPr>
              <a:t>数据库源代码正式开放。</a:t>
            </a:r>
            <a:endParaRPr lang="zh-CN" altLang="en-US" sz="1800" dirty="0">
              <a:latin typeface="Comic Sans MS" panose="030F0702030302020204" pitchFamily="66" charset="0"/>
            </a:endParaRPr>
          </a:p>
          <a:p>
            <a:r>
              <a:rPr lang="en-US" altLang="zh-CN" sz="1800" dirty="0" err="1">
                <a:latin typeface="Comic Sans MS" panose="030F0702030302020204" pitchFamily="66" charset="0"/>
              </a:rPr>
              <a:t>openGauss</a:t>
            </a:r>
            <a:r>
              <a:rPr lang="zh-CN" altLang="en-US" sz="1800" dirty="0">
                <a:latin typeface="Comic Sans MS" panose="030F0702030302020204" pitchFamily="66" charset="0"/>
              </a:rPr>
              <a:t>是一款</a:t>
            </a:r>
            <a:r>
              <a:rPr lang="zh-CN" altLang="en-US" sz="1800" b="1" dirty="0">
                <a:solidFill>
                  <a:srgbClr val="FF0000"/>
                </a:solidFill>
                <a:latin typeface="Comic Sans MS" panose="030F0702030302020204" pitchFamily="66" charset="0"/>
              </a:rPr>
              <a:t>开源关系型数据库管理系统</a:t>
            </a:r>
            <a:r>
              <a:rPr lang="zh-CN" altLang="en-US" sz="1800" dirty="0">
                <a:latin typeface="Comic Sans MS" panose="030F0702030302020204" pitchFamily="66" charset="0"/>
              </a:rPr>
              <a:t>，采用木兰宽松许可证</a:t>
            </a:r>
            <a:r>
              <a:rPr lang="en-US" altLang="zh-CN" sz="1800" dirty="0">
                <a:latin typeface="Comic Sans MS" panose="030F0702030302020204" pitchFamily="66" charset="0"/>
              </a:rPr>
              <a:t>v2</a:t>
            </a:r>
            <a:r>
              <a:rPr lang="zh-CN" altLang="en-US" sz="1800" dirty="0">
                <a:latin typeface="Comic Sans MS" panose="030F0702030302020204" pitchFamily="66" charset="0"/>
              </a:rPr>
              <a:t>发行。</a:t>
            </a:r>
            <a:r>
              <a:rPr lang="en-US" altLang="zh-CN" sz="1800" dirty="0" err="1">
                <a:latin typeface="Comic Sans MS" panose="030F0702030302020204" pitchFamily="66" charset="0"/>
              </a:rPr>
              <a:t>openGauss</a:t>
            </a:r>
            <a:r>
              <a:rPr lang="zh-CN" altLang="en-US" sz="1800" b="1" dirty="0">
                <a:solidFill>
                  <a:srgbClr val="0000FF"/>
                </a:solidFill>
                <a:latin typeface="Comic Sans MS" panose="030F0702030302020204" pitchFamily="66" charset="0"/>
              </a:rPr>
              <a:t>内核源自</a:t>
            </a:r>
            <a:r>
              <a:rPr lang="en-US" altLang="zh-CN" sz="1800" b="1" dirty="0">
                <a:solidFill>
                  <a:srgbClr val="0000FF"/>
                </a:solidFill>
                <a:latin typeface="Comic Sans MS" panose="030F0702030302020204" pitchFamily="66" charset="0"/>
              </a:rPr>
              <a:t>PostgreSQL</a:t>
            </a:r>
            <a:r>
              <a:rPr lang="zh-CN" altLang="en-US" sz="1800" dirty="0">
                <a:latin typeface="Comic Sans MS" panose="030F0702030302020204" pitchFamily="66" charset="0"/>
              </a:rPr>
              <a:t>，深度融合华为在数据库领域多年的经验，结合企业级场景需求，持续构建竞争力特性。同时</a:t>
            </a:r>
            <a:r>
              <a:rPr lang="en-US" altLang="zh-CN" sz="1800" dirty="0" err="1">
                <a:latin typeface="Comic Sans MS" panose="030F0702030302020204" pitchFamily="66" charset="0"/>
              </a:rPr>
              <a:t>openGauss</a:t>
            </a:r>
            <a:r>
              <a:rPr lang="zh-CN" altLang="en-US" sz="1800" dirty="0">
                <a:latin typeface="Comic Sans MS" panose="030F0702030302020204" pitchFamily="66" charset="0"/>
              </a:rPr>
              <a:t>也是一个开源、免费的数据库平台，鼓励社区贡献、合作。</a:t>
            </a:r>
            <a:endParaRPr lang="zh-CN" altLang="en-US" sz="1800" dirty="0">
              <a:latin typeface="Comic Sans MS" panose="030F0702030302020204" pitchFamily="66" charset="0"/>
            </a:endParaRPr>
          </a:p>
          <a:p>
            <a:endParaRPr lang="zh-CN" altLang="en-US" sz="1800" dirty="0">
              <a:latin typeface="Comic Sans MS" panose="030F0702030302020204" pitchFamily="66" charset="0"/>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t="2585" r="5113"/>
          <a:stretch>
            <a:fillRect/>
          </a:stretch>
        </p:blipFill>
        <p:spPr>
          <a:xfrm>
            <a:off x="179512" y="204667"/>
            <a:ext cx="8568952" cy="4734165"/>
          </a:xfrm>
          <a:prstGeom prst="rect">
            <a:avLst/>
          </a:prstGeom>
        </p:spPr>
      </p:pic>
      <p:sp>
        <p:nvSpPr>
          <p:cNvPr id="2" name="文本框 1"/>
          <p:cNvSpPr txBox="1"/>
          <p:nvPr/>
        </p:nvSpPr>
        <p:spPr>
          <a:xfrm>
            <a:off x="2267744" y="4835723"/>
            <a:ext cx="4608512" cy="307777"/>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内容来自</a:t>
            </a:r>
            <a:r>
              <a:rPr lang="en-US" altLang="zh-CN" b="1" dirty="0">
                <a:latin typeface="微软雅黑" panose="020B0503020204020204" pitchFamily="34" charset="-122"/>
                <a:ea typeface="微软雅黑" panose="020B0503020204020204" pitchFamily="34" charset="-122"/>
              </a:rPr>
              <a:t>NDBC2022</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a:stretch>
            <a:fillRect/>
          </a:stretch>
        </p:blipFill>
        <p:spPr>
          <a:xfrm>
            <a:off x="35496" y="123478"/>
            <a:ext cx="9036496" cy="4848125"/>
          </a:xfrm>
          <a:prstGeom prst="rect">
            <a:avLst/>
          </a:prstGeom>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856"/>
          <a:stretch>
            <a:fillRect/>
          </a:stretch>
        </p:blipFill>
        <p:spPr>
          <a:xfrm>
            <a:off x="0" y="123478"/>
            <a:ext cx="9144000" cy="4990931"/>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Example: University Database</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915566"/>
            <a:ext cx="8712968" cy="3805070"/>
          </a:xfrm>
        </p:spPr>
        <p:txBody>
          <a:bodyPr/>
          <a:lstStyle/>
          <a:p>
            <a:pPr>
              <a:spcBef>
                <a:spcPts val="0"/>
              </a:spcBef>
              <a:spcAft>
                <a:spcPts val="600"/>
              </a:spcAft>
            </a:pPr>
            <a:r>
              <a:rPr lang="en-US" altLang="zh-CN" sz="2000" b="1" dirty="0">
                <a:latin typeface="Comic Sans MS" panose="030F0702030302020204" pitchFamily="66" charset="0"/>
              </a:rPr>
              <a:t>Application scenarios</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Add new students, instructors and courses</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Register students for courses, and generate class rosters</a:t>
            </a:r>
            <a:r>
              <a:rPr lang="zh-CN" altLang="en-US" sz="1800" dirty="0">
                <a:latin typeface="Comic Sans MS" panose="030F0702030302020204" pitchFamily="66" charset="0"/>
              </a:rPr>
              <a:t>（名单）</a:t>
            </a:r>
            <a:endParaRPr lang="zh-CN" altLang="en-US"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Assign grades to students, calculate grade point averages (GPA) and generate transcripts</a:t>
            </a:r>
            <a:endParaRPr lang="en-US" altLang="zh-CN" sz="1800" dirty="0">
              <a:latin typeface="Comic Sans MS" panose="030F0702030302020204" pitchFamily="66" charset="0"/>
            </a:endParaRPr>
          </a:p>
          <a:p>
            <a:pPr lvl="1">
              <a:spcBef>
                <a:spcPts val="0"/>
              </a:spcBef>
              <a:spcAft>
                <a:spcPts val="600"/>
              </a:spcAft>
            </a:pPr>
            <a:endParaRPr lang="en-US" altLang="zh-CN" sz="1800" dirty="0">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In the early days, </a:t>
            </a:r>
            <a:r>
              <a:rPr lang="en-US" altLang="zh-CN" sz="2000" b="1" dirty="0">
                <a:solidFill>
                  <a:srgbClr val="C00000"/>
                </a:solidFill>
                <a:latin typeface="Comic Sans MS" panose="030F0702030302020204" pitchFamily="66" charset="0"/>
              </a:rPr>
              <a:t>database applications</a:t>
            </a:r>
            <a:r>
              <a:rPr lang="en-US" altLang="zh-CN" sz="2000" b="1" dirty="0">
                <a:latin typeface="Comic Sans MS" panose="030F0702030302020204" pitchFamily="66" charset="0"/>
              </a:rPr>
              <a:t> were built directly on top of file systems</a:t>
            </a:r>
            <a:endParaRPr lang="en-US" altLang="zh-CN" sz="2000" b="1" dirty="0">
              <a:latin typeface="Comic Sans MS" panose="030F0702030302020204" pitchFamily="66"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a:stretch>
            <a:fillRect/>
          </a:stretch>
        </p:blipFill>
        <p:spPr>
          <a:xfrm>
            <a:off x="72008" y="79613"/>
            <a:ext cx="9036496" cy="4984273"/>
          </a:xfrm>
          <a:prstGeom prst="rect">
            <a:avLst/>
          </a:prstGeom>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2550"/>
          <a:stretch>
            <a:fillRect/>
          </a:stretch>
        </p:blipFill>
        <p:spPr>
          <a:xfrm>
            <a:off x="0" y="123478"/>
            <a:ext cx="9144000" cy="4880231"/>
          </a:xfrm>
          <a:prstGeom prst="rect">
            <a:avLst/>
          </a:prstGeom>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2821"/>
          <a:stretch>
            <a:fillRect/>
          </a:stretch>
        </p:blipFill>
        <p:spPr>
          <a:xfrm>
            <a:off x="0" y="123478"/>
            <a:ext cx="9144000" cy="4894603"/>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t="2756"/>
          <a:stretch>
            <a:fillRect/>
          </a:stretch>
        </p:blipFill>
        <p:spPr>
          <a:xfrm>
            <a:off x="35496" y="123478"/>
            <a:ext cx="9036496" cy="4891130"/>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t="2417" b="1"/>
          <a:stretch>
            <a:fillRect/>
          </a:stretch>
        </p:blipFill>
        <p:spPr>
          <a:xfrm>
            <a:off x="35496" y="195486"/>
            <a:ext cx="9036496" cy="4873218"/>
          </a:xfrm>
          <a:prstGeom prst="rect">
            <a:avLst/>
          </a:prstGeom>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176" t="2264"/>
          <a:stretch>
            <a:fillRect/>
          </a:stretch>
        </p:blipFill>
        <p:spPr>
          <a:xfrm>
            <a:off x="35496" y="195486"/>
            <a:ext cx="9036496" cy="4865226"/>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9504"/>
            <a:ext cx="9144000" cy="4964491"/>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Data Warehouse, Data Lake &amp; Lakehouse</a:t>
            </a:r>
            <a:endParaRPr lang="zh-CN" altLang="en-US" dirty="0">
              <a:latin typeface="Comic Sans MS" panose="030F0702030302020204" pitchFamily="66"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87574"/>
            <a:ext cx="9107488" cy="3615267"/>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Comic Sans MS" panose="030F0702030302020204" pitchFamily="66" charset="0"/>
              </a:rPr>
              <a:t>数据仓库（</a:t>
            </a:r>
            <a:r>
              <a:rPr lang="en-US" altLang="zh-CN" dirty="0">
                <a:latin typeface="Comic Sans MS" panose="030F0702030302020204" pitchFamily="66" charset="0"/>
              </a:rPr>
              <a:t>Data Warehouse</a:t>
            </a:r>
            <a:r>
              <a:rPr lang="zh-CN" altLang="en-US" dirty="0">
                <a:latin typeface="Comic Sans MS" panose="030F0702030302020204" pitchFamily="66" charset="0"/>
              </a:rPr>
              <a:t>）</a:t>
            </a:r>
            <a:endParaRPr lang="zh-CN" altLang="en-US" dirty="0">
              <a:latin typeface="Comic Sans MS" panose="030F0702030302020204" pitchFamily="66" charset="0"/>
            </a:endParaRPr>
          </a:p>
        </p:txBody>
      </p:sp>
      <p:sp>
        <p:nvSpPr>
          <p:cNvPr id="8" name="内容占位符 7"/>
          <p:cNvSpPr>
            <a:spLocks noGrp="1"/>
          </p:cNvSpPr>
          <p:nvPr>
            <p:ph idx="1"/>
          </p:nvPr>
        </p:nvSpPr>
        <p:spPr/>
        <p:txBody>
          <a:bodyPr/>
          <a:lstStyle/>
          <a:p>
            <a:r>
              <a:rPr lang="zh-CN" altLang="en-US" sz="2000" dirty="0"/>
              <a:t>一个面向主题的、集成的、相对稳定的、反映历史变化的数据集合，用于支持管理决策和信息的全局共享</a:t>
            </a:r>
            <a:endParaRPr lang="zh-CN" altLang="en-US" sz="2000" dirty="0"/>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4610" y="1707654"/>
            <a:ext cx="7374780" cy="3294011"/>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Comic Sans MS" panose="030F0702030302020204" pitchFamily="66" charset="0"/>
              </a:rPr>
              <a:t>数据湖（</a:t>
            </a:r>
            <a:r>
              <a:rPr lang="en-US" altLang="zh-CN" dirty="0">
                <a:latin typeface="Comic Sans MS" panose="030F0702030302020204" pitchFamily="66" charset="0"/>
              </a:rPr>
              <a:t>Data Lake</a:t>
            </a:r>
            <a:r>
              <a:rPr lang="zh-CN" altLang="en-US" dirty="0">
                <a:latin typeface="Comic Sans MS" panose="030F0702030302020204" pitchFamily="66" charset="0"/>
              </a:rPr>
              <a:t>）</a:t>
            </a:r>
            <a:endParaRPr lang="zh-CN" altLang="en-US" dirty="0">
              <a:latin typeface="Comic Sans MS" panose="030F0702030302020204" pitchFamily="66" charset="0"/>
            </a:endParaRPr>
          </a:p>
        </p:txBody>
      </p:sp>
      <p:sp>
        <p:nvSpPr>
          <p:cNvPr id="3" name="内容占位符 2"/>
          <p:cNvSpPr>
            <a:spLocks noGrp="1"/>
          </p:cNvSpPr>
          <p:nvPr>
            <p:ph idx="1"/>
          </p:nvPr>
        </p:nvSpPr>
        <p:spPr>
          <a:xfrm>
            <a:off x="107679" y="699542"/>
            <a:ext cx="8568952" cy="3102992"/>
          </a:xfrm>
        </p:spPr>
        <p:txBody>
          <a:bodyPr/>
          <a:lstStyle/>
          <a:p>
            <a:r>
              <a:rPr lang="zh-CN" altLang="en-US" sz="1800" dirty="0"/>
              <a:t>数据湖是一种不断演进中、可扩展的大数据存储、处理、分析的基础设施。它就像一个大型仓库，可以存储任何形式（包括结构化和非结构化）和任何格式（包括文本、音频、视频和图像）的</a:t>
            </a:r>
            <a:r>
              <a:rPr lang="zh-CN" altLang="en-US" sz="1800" b="1" dirty="0">
                <a:solidFill>
                  <a:srgbClr val="C00000"/>
                </a:solidFill>
              </a:rPr>
              <a:t>原始数据</a:t>
            </a:r>
            <a:endParaRPr lang="zh-CN" altLang="en-US" sz="1800" b="1" dirty="0">
              <a:solidFill>
                <a:srgbClr val="C00000"/>
              </a:solidFill>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10671"/>
          <a:stretch>
            <a:fillRect/>
          </a:stretch>
        </p:blipFill>
        <p:spPr>
          <a:xfrm>
            <a:off x="2051720" y="1719008"/>
            <a:ext cx="5328417" cy="3301014"/>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2800" dirty="0">
                <a:latin typeface="Comic Sans MS" panose="030F0702030302020204" pitchFamily="66" charset="0"/>
              </a:rPr>
              <a:t>Drawbacks of using File Systems to Store Data</a:t>
            </a:r>
            <a:endParaRPr lang="zh-CN" altLang="en-US" sz="2800" dirty="0">
              <a:latin typeface="Comic Sans MS" panose="030F0702030302020204" pitchFamily="66" charset="0"/>
            </a:endParaRPr>
          </a:p>
        </p:txBody>
      </p:sp>
      <p:sp>
        <p:nvSpPr>
          <p:cNvPr id="3" name="内容占位符 2"/>
          <p:cNvSpPr>
            <a:spLocks noGrp="1"/>
          </p:cNvSpPr>
          <p:nvPr>
            <p:ph idx="1"/>
          </p:nvPr>
        </p:nvSpPr>
        <p:spPr>
          <a:xfrm>
            <a:off x="251520" y="710896"/>
            <a:ext cx="8568952" cy="3805070"/>
          </a:xfrm>
        </p:spPr>
        <p:txBody>
          <a:bodyPr/>
          <a:lstStyle/>
          <a:p>
            <a:pPr>
              <a:spcBef>
                <a:spcPts val="0"/>
              </a:spcBef>
              <a:spcAft>
                <a:spcPts val="600"/>
              </a:spcAft>
            </a:pPr>
            <a:r>
              <a:rPr lang="en-US" altLang="zh-CN" sz="2000" b="1" dirty="0">
                <a:latin typeface="Comic Sans MS" panose="030F0702030302020204" pitchFamily="66" charset="0"/>
              </a:rPr>
              <a:t>Data </a:t>
            </a:r>
            <a:r>
              <a:rPr lang="en-US" altLang="zh-CN" sz="2000" b="1" dirty="0">
                <a:solidFill>
                  <a:srgbClr val="FF0000"/>
                </a:solidFill>
                <a:latin typeface="Comic Sans MS" panose="030F0702030302020204" pitchFamily="66" charset="0"/>
              </a:rPr>
              <a:t>redundancy(</a:t>
            </a:r>
            <a:r>
              <a:rPr lang="zh-CN" altLang="en-US" sz="2000" dirty="0">
                <a:solidFill>
                  <a:srgbClr val="FF0000"/>
                </a:solidFill>
                <a:latin typeface="Comic Sans MS" panose="030F0702030302020204" pitchFamily="66" charset="0"/>
              </a:rPr>
              <a:t>冗余</a:t>
            </a:r>
            <a:r>
              <a:rPr lang="en-US" altLang="zh-CN" sz="2000" b="1" dirty="0">
                <a:solidFill>
                  <a:srgbClr val="FF0000"/>
                </a:solidFill>
                <a:latin typeface="Comic Sans MS" panose="030F0702030302020204" pitchFamily="66" charset="0"/>
              </a:rPr>
              <a:t>) </a:t>
            </a:r>
            <a:r>
              <a:rPr lang="en-US" altLang="zh-CN" sz="2000" b="1" dirty="0">
                <a:latin typeface="Comic Sans MS" panose="030F0702030302020204" pitchFamily="66" charset="0"/>
              </a:rPr>
              <a:t>and </a:t>
            </a:r>
            <a:r>
              <a:rPr lang="en-US" altLang="zh-CN" sz="2000" b="1" dirty="0">
                <a:solidFill>
                  <a:srgbClr val="FF0000"/>
                </a:solidFill>
                <a:latin typeface="Comic Sans MS" panose="030F0702030302020204" pitchFamily="66" charset="0"/>
              </a:rPr>
              <a:t>inconsistency(</a:t>
            </a:r>
            <a:r>
              <a:rPr lang="zh-CN" altLang="en-US" sz="2000" dirty="0">
                <a:solidFill>
                  <a:srgbClr val="FF0000"/>
                </a:solidFill>
                <a:latin typeface="Comic Sans MS" panose="030F0702030302020204" pitchFamily="66" charset="0"/>
              </a:rPr>
              <a:t>不一致</a:t>
            </a:r>
            <a:r>
              <a:rPr lang="en-US" altLang="zh-CN" sz="2000" b="1" dirty="0">
                <a:solidFill>
                  <a:srgbClr val="FF0000"/>
                </a:solidFill>
                <a:latin typeface="Comic Sans MS" panose="030F0702030302020204" pitchFamily="66" charset="0"/>
              </a:rPr>
              <a:t>)</a:t>
            </a:r>
            <a:endParaRPr lang="en-US" altLang="zh-CN" sz="2000" b="1" dirty="0">
              <a:solidFill>
                <a:srgbClr val="FF0000"/>
              </a:solidFill>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Multiple file formats (different programmers/languages/structures), duplication of information in different files</a:t>
            </a:r>
            <a:endParaRPr lang="en-US" altLang="zh-CN" sz="1800" dirty="0">
              <a:latin typeface="Comic Sans MS" panose="030F0702030302020204" pitchFamily="66" charset="0"/>
            </a:endParaRPr>
          </a:p>
          <a:p>
            <a:pPr>
              <a:spcBef>
                <a:spcPts val="0"/>
              </a:spcBef>
              <a:spcAft>
                <a:spcPts val="600"/>
              </a:spcAft>
            </a:pPr>
            <a:r>
              <a:rPr lang="en-US" altLang="zh-CN" sz="2000" b="1" dirty="0">
                <a:solidFill>
                  <a:srgbClr val="0000FF"/>
                </a:solidFill>
                <a:latin typeface="Comic Sans MS" panose="030F0702030302020204" pitchFamily="66" charset="0"/>
              </a:rPr>
              <a:t>Difficulty</a:t>
            </a:r>
            <a:r>
              <a:rPr lang="en-US" altLang="zh-CN" sz="2000" b="1" dirty="0">
                <a:latin typeface="Comic Sans MS" panose="030F0702030302020204" pitchFamily="66" charset="0"/>
              </a:rPr>
              <a:t> in </a:t>
            </a:r>
            <a:r>
              <a:rPr lang="en-US" altLang="zh-CN" sz="2000" b="1" dirty="0">
                <a:solidFill>
                  <a:srgbClr val="0000FF"/>
                </a:solidFill>
                <a:latin typeface="Comic Sans MS" panose="030F0702030302020204" pitchFamily="66" charset="0"/>
              </a:rPr>
              <a:t>accessing</a:t>
            </a:r>
            <a:r>
              <a:rPr lang="en-US" altLang="zh-CN" sz="2000" b="1" dirty="0">
                <a:latin typeface="Comic Sans MS" panose="030F0702030302020204" pitchFamily="66" charset="0"/>
              </a:rPr>
              <a:t> data </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Need to write a new program to carry out each new task</a:t>
            </a:r>
            <a:endParaRPr lang="en-US" altLang="zh-CN" sz="1800" dirty="0">
              <a:latin typeface="Comic Sans MS" panose="030F0702030302020204" pitchFamily="66" charset="0"/>
            </a:endParaRPr>
          </a:p>
          <a:p>
            <a:pPr>
              <a:spcBef>
                <a:spcPts val="0"/>
              </a:spcBef>
              <a:spcAft>
                <a:spcPts val="600"/>
              </a:spcAft>
            </a:pPr>
            <a:r>
              <a:rPr lang="en-US" altLang="zh-CN" sz="2000" b="1" dirty="0">
                <a:latin typeface="Comic Sans MS" panose="030F0702030302020204" pitchFamily="66" charset="0"/>
              </a:rPr>
              <a:t>Data </a:t>
            </a:r>
            <a:r>
              <a:rPr lang="en-US" altLang="zh-CN" sz="2000" b="1" dirty="0">
                <a:solidFill>
                  <a:srgbClr val="FF0000"/>
                </a:solidFill>
                <a:latin typeface="Comic Sans MS" panose="030F0702030302020204" pitchFamily="66" charset="0"/>
              </a:rPr>
              <a:t>isolation(</a:t>
            </a:r>
            <a:r>
              <a:rPr lang="zh-CN" altLang="en-US" sz="2000" dirty="0">
                <a:solidFill>
                  <a:srgbClr val="FF0000"/>
                </a:solidFill>
                <a:latin typeface="Comic Sans MS" panose="030F0702030302020204" pitchFamily="66" charset="0"/>
              </a:rPr>
              <a:t>隔离</a:t>
            </a:r>
            <a:r>
              <a:rPr lang="en-US" altLang="zh-CN" sz="2000" b="1" dirty="0">
                <a:solidFill>
                  <a:srgbClr val="FF0000"/>
                </a:solidFill>
                <a:latin typeface="Comic Sans MS" panose="030F0702030302020204" pitchFamily="66" charset="0"/>
              </a:rPr>
              <a:t>)</a:t>
            </a:r>
            <a:r>
              <a:rPr lang="en-US" altLang="zh-CN" sz="2000" b="1" dirty="0">
                <a:latin typeface="Comic Sans MS" panose="030F0702030302020204" pitchFamily="66" charset="0"/>
              </a:rPr>
              <a:t> </a:t>
            </a:r>
            <a:endParaRPr lang="en-US" altLang="zh-CN" sz="2000" b="1"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Multiple files and formats</a:t>
            </a:r>
            <a:endParaRPr lang="en-US" altLang="zh-CN" sz="1800" dirty="0">
              <a:latin typeface="Comic Sans MS" panose="030F0702030302020204" pitchFamily="66" charset="0"/>
            </a:endParaRPr>
          </a:p>
          <a:p>
            <a:pPr>
              <a:spcBef>
                <a:spcPts val="0"/>
              </a:spcBef>
              <a:spcAft>
                <a:spcPts val="600"/>
              </a:spcAft>
            </a:pPr>
            <a:r>
              <a:rPr lang="en-US" altLang="zh-CN" sz="2000" b="1" dirty="0">
                <a:solidFill>
                  <a:srgbClr val="FF0000"/>
                </a:solidFill>
                <a:latin typeface="Comic Sans MS" panose="030F0702030302020204" pitchFamily="66" charset="0"/>
              </a:rPr>
              <a:t>Integrity(</a:t>
            </a:r>
            <a:r>
              <a:rPr lang="zh-CN" altLang="en-US" sz="2000" dirty="0">
                <a:solidFill>
                  <a:srgbClr val="FF0000"/>
                </a:solidFill>
                <a:latin typeface="Comic Sans MS" panose="030F0702030302020204" pitchFamily="66" charset="0"/>
              </a:rPr>
              <a:t>完整性</a:t>
            </a:r>
            <a:r>
              <a:rPr lang="en-US" altLang="zh-CN" sz="2000" b="1" dirty="0">
                <a:solidFill>
                  <a:srgbClr val="FF0000"/>
                </a:solidFill>
                <a:latin typeface="Comic Sans MS" panose="030F0702030302020204" pitchFamily="66" charset="0"/>
              </a:rPr>
              <a:t>)</a:t>
            </a:r>
            <a:r>
              <a:rPr lang="en-US" altLang="zh-CN" sz="2000" b="1" dirty="0">
                <a:latin typeface="Comic Sans MS" panose="030F0702030302020204" pitchFamily="66" charset="0"/>
              </a:rPr>
              <a:t> problems</a:t>
            </a:r>
            <a:endParaRPr lang="en-US" altLang="zh-CN" sz="2000" b="1" dirty="0">
              <a:latin typeface="Comic Sans MS" panose="030F0702030302020204" pitchFamily="66" charset="0"/>
            </a:endParaRPr>
          </a:p>
          <a:p>
            <a:pPr lvl="1">
              <a:spcBef>
                <a:spcPts val="0"/>
              </a:spcBef>
              <a:spcAft>
                <a:spcPts val="600"/>
              </a:spcAft>
            </a:pPr>
            <a:r>
              <a:rPr lang="en-US" altLang="zh-CN" sz="1800" b="1" dirty="0">
                <a:solidFill>
                  <a:srgbClr val="0000FF"/>
                </a:solidFill>
                <a:latin typeface="Comic Sans MS" panose="030F0702030302020204" pitchFamily="66" charset="0"/>
              </a:rPr>
              <a:t>Integrity constraints </a:t>
            </a:r>
            <a:r>
              <a:rPr lang="en-US" altLang="zh-CN" sz="1800" dirty="0">
                <a:latin typeface="Comic Sans MS" panose="030F0702030302020204" pitchFamily="66" charset="0"/>
              </a:rPr>
              <a:t> (e.g., account balance &gt; 0) become “buried” in program code rather than being stated explicitly</a:t>
            </a:r>
            <a:endParaRPr lang="en-US" altLang="zh-CN" sz="1800" dirty="0">
              <a:latin typeface="Comic Sans MS" panose="030F0702030302020204" pitchFamily="66" charset="0"/>
            </a:endParaRPr>
          </a:p>
          <a:p>
            <a:pPr lvl="1">
              <a:spcBef>
                <a:spcPts val="0"/>
              </a:spcBef>
              <a:spcAft>
                <a:spcPts val="600"/>
              </a:spcAft>
            </a:pPr>
            <a:r>
              <a:rPr lang="en-US" altLang="zh-CN" sz="1800" dirty="0">
                <a:latin typeface="Comic Sans MS" panose="030F0702030302020204" pitchFamily="66" charset="0"/>
              </a:rPr>
              <a:t>Hard to add new constraints or change existing ones</a:t>
            </a:r>
            <a:endParaRPr lang="en-US" altLang="zh-CN" sz="1800" dirty="0">
              <a:latin typeface="Comic Sans MS" panose="030F0702030302020204" pitchFamily="66" charset="0"/>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数据</a:t>
            </a:r>
            <a:r>
              <a:rPr lang="zh-CN" altLang="en-US" dirty="0">
                <a:latin typeface="Comic Sans MS" panose="030F0702030302020204" pitchFamily="66" charset="0"/>
              </a:rPr>
              <a:t>仓库</a:t>
            </a:r>
            <a:r>
              <a:rPr lang="zh-CN" altLang="en-US" dirty="0"/>
              <a:t> </a:t>
            </a:r>
            <a:r>
              <a:rPr lang="en-US" altLang="zh-CN" dirty="0"/>
              <a:t>vs. </a:t>
            </a:r>
            <a:r>
              <a:rPr lang="zh-CN" altLang="en-US" dirty="0"/>
              <a:t>数据湖</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5576" y="699542"/>
            <a:ext cx="7488832" cy="4229882"/>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latin typeface="Comic Sans MS" panose="030F0702030302020204" pitchFamily="66" charset="0"/>
              </a:rPr>
              <a:t>湖仓一体（</a:t>
            </a:r>
            <a:r>
              <a:rPr lang="en-US" altLang="zh-CN" dirty="0">
                <a:latin typeface="Comic Sans MS" panose="030F0702030302020204" pitchFamily="66" charset="0"/>
              </a:rPr>
              <a:t>Lakehouse</a:t>
            </a:r>
            <a:r>
              <a:rPr lang="zh-CN" altLang="en-US" dirty="0">
                <a:latin typeface="Comic Sans MS" panose="030F0702030302020204" pitchFamily="66" charset="0"/>
              </a:rPr>
              <a:t>）</a:t>
            </a:r>
            <a:endParaRPr lang="zh-CN" altLang="en-US" dirty="0">
              <a:latin typeface="Comic Sans MS" panose="030F0702030302020204" pitchFamily="66" charset="0"/>
            </a:endParaRPr>
          </a:p>
        </p:txBody>
      </p:sp>
      <p:sp>
        <p:nvSpPr>
          <p:cNvPr id="3" name="内容占位符 2"/>
          <p:cNvSpPr>
            <a:spLocks noGrp="1"/>
          </p:cNvSpPr>
          <p:nvPr>
            <p:ph idx="1"/>
          </p:nvPr>
        </p:nvSpPr>
        <p:spPr>
          <a:xfrm>
            <a:off x="179512" y="699542"/>
            <a:ext cx="8784976" cy="3805070"/>
          </a:xfrm>
        </p:spPr>
        <p:txBody>
          <a:bodyPr/>
          <a:lstStyle/>
          <a:p>
            <a:r>
              <a:rPr lang="zh-CN" altLang="en-US" sz="1800" b="1" dirty="0">
                <a:solidFill>
                  <a:srgbClr val="C00000"/>
                </a:solidFill>
              </a:rPr>
              <a:t>湖仓一体</a:t>
            </a:r>
            <a:r>
              <a:rPr lang="zh-CN" altLang="en-US" sz="1800" dirty="0"/>
              <a:t>是一种新型开放式架构，将数据湖和数据仓库的优势充分结合，它构建在数据湖低成本的数据存储架构之上，又继承了数据仓库的数据处理和管理功能，打通数据湖和数据仓库两套体系，让数据和计算在湖和仓之间自由流动</a:t>
            </a:r>
            <a:endParaRPr lang="zh-CN" altLang="en-US" sz="1800"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9752" y="1707654"/>
            <a:ext cx="4783564" cy="3308632"/>
          </a:xfrm>
          <a:prstGeom prst="rect">
            <a:avLst/>
          </a:prstGeom>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2454"/>
          <a:stretch>
            <a:fillRect/>
          </a:stretch>
        </p:blipFill>
        <p:spPr>
          <a:xfrm>
            <a:off x="0" y="195486"/>
            <a:ext cx="9144000" cy="4875195"/>
          </a:xfrm>
          <a:prstGeom prst="rect">
            <a:avLst/>
          </a:prstGeom>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5848"/>
            <a:ext cx="9144000" cy="4871803"/>
          </a:xfrm>
          <a:prstGeom prst="rect">
            <a:avLst/>
          </a:prstGeom>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img.cn/img_convert/d1470351b2f2b8e313e4a0b3cf002553.png"/>
          <p:cNvPicPr>
            <a:picLocks noChangeAspect="1" noChangeArrowheads="1"/>
          </p:cNvPicPr>
          <p:nvPr/>
        </p:nvPicPr>
        <p:blipFill rotWithShape="1">
          <a:blip r:embed="rId1">
            <a:extLst>
              <a:ext uri="{28A0092B-C50C-407E-A947-70E740481C1C}">
                <a14:useLocalDpi xmlns:a14="http://schemas.microsoft.com/office/drawing/2010/main" val="0"/>
              </a:ext>
            </a:extLst>
          </a:blip>
          <a:srcRect l="1673" r="1250" b="6748"/>
          <a:stretch>
            <a:fillRect/>
          </a:stretch>
        </p:blipFill>
        <p:spPr bwMode="auto">
          <a:xfrm>
            <a:off x="107504" y="195486"/>
            <a:ext cx="8817248" cy="47525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4415" y="4041"/>
            <a:ext cx="9144000" cy="3359798"/>
          </a:xfrm>
          <a:prstGeom prst="rect">
            <a:avLst/>
          </a:prstGeom>
        </p:spPr>
      </p:pic>
      <p:sp>
        <p:nvSpPr>
          <p:cNvPr id="3" name="文本框 2"/>
          <p:cNvSpPr txBox="1"/>
          <p:nvPr/>
        </p:nvSpPr>
        <p:spPr>
          <a:xfrm>
            <a:off x="2699792" y="4506093"/>
            <a:ext cx="4536504" cy="566309"/>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hlinkClick r:id="rId2"/>
              </a:rPr>
              <a:t>https://www.modb.pro/dbRank</a:t>
            </a:r>
            <a:endParaRPr lang="en-US" altLang="zh-CN" b="1" dirty="0">
              <a:latin typeface="Arial" panose="020B0604020202020204" pitchFamily="34" charset="0"/>
              <a:cs typeface="Arial" panose="020B0604020202020204" pitchFamily="34" charset="0"/>
            </a:endParaRPr>
          </a:p>
          <a:p>
            <a:pPr algn="ctr"/>
            <a:endParaRPr lang="zh-CN" altLang="en-US" b="1" dirty="0">
              <a:latin typeface="Arial" panose="020B0604020202020204" pitchFamily="34" charset="0"/>
              <a:cs typeface="Arial" panose="020B0604020202020204" pitchFamily="34" charset="0"/>
            </a:endParaRPr>
          </a:p>
        </p:txBody>
      </p:sp>
      <p:pic>
        <p:nvPicPr>
          <p:cNvPr id="5" name="图片 4"/>
          <p:cNvPicPr>
            <a:picLocks noChangeAspect="1"/>
          </p:cNvPicPr>
          <p:nvPr/>
        </p:nvPicPr>
        <p:blipFill>
          <a:blip r:embed="rId3"/>
          <a:stretch>
            <a:fillRect/>
          </a:stretch>
        </p:blipFill>
        <p:spPr>
          <a:xfrm>
            <a:off x="0" y="1481843"/>
            <a:ext cx="9144000" cy="36616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blog.csdnimg.cn/img_convert/9c82d1250bd5d4b5ba6e356146d68e6a.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13" y="0"/>
            <a:ext cx="9123362"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effectLst/>
                <a:latin typeface="Comic Sans MS" panose="030F0702030302020204" pitchFamily="66" charset="0"/>
              </a:rPr>
              <a:t>ML -</a:t>
            </a:r>
            <a:r>
              <a:rPr lang="zh-CN" altLang="en-US">
                <a:effectLst/>
                <a:latin typeface="Comic Sans MS" panose="030F0702030302020204" pitchFamily="66" charset="0"/>
              </a:rPr>
              <a:t>强化学习</a:t>
            </a:r>
            <a:endParaRPr lang="zh-CN" altLang="en-US" dirty="0">
              <a:effectLst/>
              <a:latin typeface="Comic Sans MS" panose="030F0702030302020204" pitchFamily="66" charset="0"/>
            </a:endParaRPr>
          </a:p>
        </p:txBody>
      </p:sp>
      <p:sp>
        <p:nvSpPr>
          <p:cNvPr id="3" name="内容占位符 2"/>
          <p:cNvSpPr>
            <a:spLocks noGrp="1"/>
          </p:cNvSpPr>
          <p:nvPr>
            <p:ph idx="1"/>
          </p:nvPr>
        </p:nvSpPr>
        <p:spPr>
          <a:xfrm>
            <a:off x="107504" y="681541"/>
            <a:ext cx="8856984" cy="3913083"/>
          </a:xfrm>
        </p:spPr>
        <p:txBody>
          <a:bodyPr/>
          <a:lstStyle/>
          <a:p>
            <a:pPr>
              <a:lnSpc>
                <a:spcPct val="150000"/>
              </a:lnSpc>
            </a:pPr>
            <a:r>
              <a:rPr lang="zh-CN" altLang="en-US" sz="2000">
                <a:latin typeface="Comic Sans MS" panose="030F0702030302020204" pitchFamily="66" charset="0"/>
              </a:rPr>
              <a:t>强化</a:t>
            </a:r>
            <a:r>
              <a:rPr lang="zh-CN" altLang="en-US" sz="2000" dirty="0">
                <a:latin typeface="Comic Sans MS" panose="030F0702030302020204" pitchFamily="66" charset="0"/>
              </a:rPr>
              <a:t>学习（</a:t>
            </a:r>
            <a:r>
              <a:rPr lang="en-US" altLang="zh-CN" sz="2000" dirty="0">
                <a:latin typeface="Comic Sans MS" panose="030F0702030302020204" pitchFamily="66" charset="0"/>
              </a:rPr>
              <a:t>Reinforcement Learning, RL</a:t>
            </a:r>
            <a:r>
              <a:rPr lang="zh-CN" altLang="en-US" sz="2000" dirty="0">
                <a:latin typeface="Comic Sans MS" panose="030F0702030302020204" pitchFamily="66" charset="0"/>
              </a:rPr>
              <a:t>）？</a:t>
            </a:r>
            <a:endParaRPr lang="zh-CN" altLang="en-US" sz="2000" dirty="0">
              <a:latin typeface="Comic Sans MS" panose="030F0702030302020204" pitchFamily="66" charset="0"/>
            </a:endParaRPr>
          </a:p>
          <a:p>
            <a:pPr lvl="1">
              <a:lnSpc>
                <a:spcPct val="150000"/>
              </a:lnSpc>
            </a:pPr>
            <a:r>
              <a:rPr lang="zh-CN" altLang="en-US" sz="1600" dirty="0">
                <a:latin typeface="Comic Sans MS" panose="030F0702030302020204" pitchFamily="66" charset="0"/>
              </a:rPr>
              <a:t>核心思想：智能体（</a:t>
            </a:r>
            <a:r>
              <a:rPr lang="en-US" altLang="zh-CN" sz="1600" dirty="0">
                <a:latin typeface="Comic Sans MS" panose="030F0702030302020204" pitchFamily="66" charset="0"/>
              </a:rPr>
              <a:t>Agent</a:t>
            </a:r>
            <a:r>
              <a:rPr lang="zh-CN" altLang="en-US" sz="1600" dirty="0">
                <a:latin typeface="Comic Sans MS" panose="030F0702030302020204" pitchFamily="66" charset="0"/>
              </a:rPr>
              <a:t>）在环境（</a:t>
            </a:r>
            <a:r>
              <a:rPr lang="en-US" altLang="zh-CN" sz="1600" dirty="0">
                <a:latin typeface="Comic Sans MS" panose="030F0702030302020204" pitchFamily="66" charset="0"/>
              </a:rPr>
              <a:t>Environment</a:t>
            </a:r>
            <a:r>
              <a:rPr lang="zh-CN" altLang="en-US" sz="1600" dirty="0">
                <a:latin typeface="Comic Sans MS" panose="030F0702030302020204" pitchFamily="66" charset="0"/>
              </a:rPr>
              <a:t>）中学习，根据环境的状态</a:t>
            </a:r>
            <a:r>
              <a:rPr lang="en-US" altLang="zh-CN" sz="1600" dirty="0">
                <a:latin typeface="Comic Sans MS" panose="030F0702030302020204" pitchFamily="66" charset="0"/>
              </a:rPr>
              <a:t>(State)</a:t>
            </a:r>
            <a:r>
              <a:rPr lang="zh-CN" altLang="en-US" sz="1600" dirty="0">
                <a:latin typeface="Comic Sans MS" panose="030F0702030302020204" pitchFamily="66" charset="0"/>
              </a:rPr>
              <a:t>，执行动作</a:t>
            </a:r>
            <a:r>
              <a:rPr lang="en-US" altLang="zh-CN" sz="1600" dirty="0">
                <a:latin typeface="Comic Sans MS" panose="030F0702030302020204" pitchFamily="66" charset="0"/>
              </a:rPr>
              <a:t>(Action)</a:t>
            </a:r>
            <a:r>
              <a:rPr lang="zh-CN" altLang="en-US" sz="1600" dirty="0">
                <a:latin typeface="Comic Sans MS" panose="030F0702030302020204" pitchFamily="66" charset="0"/>
              </a:rPr>
              <a:t>，并根据环境的反馈</a:t>
            </a:r>
            <a:r>
              <a:rPr lang="en-US" altLang="zh-CN" sz="1600" dirty="0">
                <a:latin typeface="Comic Sans MS" panose="030F0702030302020204" pitchFamily="66" charset="0"/>
              </a:rPr>
              <a:t>(Reward)</a:t>
            </a:r>
            <a:r>
              <a:rPr lang="zh-CN" altLang="en-US" sz="1600" dirty="0">
                <a:latin typeface="Comic Sans MS" panose="030F0702030302020204" pitchFamily="66" charset="0"/>
              </a:rPr>
              <a:t>来指导更好的动作。</a:t>
            </a:r>
            <a:endParaRPr lang="zh-CN" altLang="en-US" sz="1600" dirty="0">
              <a:latin typeface="Comic Sans MS" panose="030F0702030302020204" pitchFamily="66" charset="0"/>
            </a:endParaRPr>
          </a:p>
          <a:p>
            <a:pPr>
              <a:lnSpc>
                <a:spcPct val="150000"/>
              </a:lnSpc>
            </a:pPr>
            <a:endParaRPr lang="zh-CN" altLang="en-US" sz="2000" dirty="0">
              <a:latin typeface="Comic Sans MS" panose="030F0702030302020204" pitchFamily="66" charset="0"/>
            </a:endParaRPr>
          </a:p>
        </p:txBody>
      </p:sp>
      <p:pic>
        <p:nvPicPr>
          <p:cNvPr id="33" name="图片 32"/>
          <p:cNvPicPr>
            <a:picLocks noChangeAspect="1"/>
          </p:cNvPicPr>
          <p:nvPr/>
        </p:nvPicPr>
        <p:blipFill>
          <a:blip r:embed="rId1"/>
          <a:stretch>
            <a:fillRect/>
          </a:stretch>
        </p:blipFill>
        <p:spPr>
          <a:xfrm>
            <a:off x="539554" y="2385121"/>
            <a:ext cx="3947033" cy="1703785"/>
          </a:xfrm>
          <a:prstGeom prst="rect">
            <a:avLst/>
          </a:prstGeom>
        </p:spPr>
      </p:pic>
      <p:pic>
        <p:nvPicPr>
          <p:cNvPr id="34" name="图片 33"/>
          <p:cNvPicPr>
            <a:picLocks noChangeAspect="1"/>
          </p:cNvPicPr>
          <p:nvPr/>
        </p:nvPicPr>
        <p:blipFill>
          <a:blip r:embed="rId2"/>
          <a:stretch>
            <a:fillRect/>
          </a:stretch>
        </p:blipFill>
        <p:spPr>
          <a:xfrm>
            <a:off x="5148064" y="2283718"/>
            <a:ext cx="2353605" cy="1878806"/>
          </a:xfrm>
          <a:prstGeom prst="rect">
            <a:avLst/>
          </a:prstGeom>
        </p:spPr>
      </p:pic>
      <p:grpSp>
        <p:nvGrpSpPr>
          <p:cNvPr id="35" name="组合 34"/>
          <p:cNvGrpSpPr/>
          <p:nvPr/>
        </p:nvGrpSpPr>
        <p:grpSpPr>
          <a:xfrm>
            <a:off x="539553" y="2385120"/>
            <a:ext cx="5079263" cy="1836033"/>
            <a:chOff x="539155" y="1826734"/>
            <a:chExt cx="6772350" cy="3264058"/>
          </a:xfrm>
        </p:grpSpPr>
        <p:sp>
          <p:nvSpPr>
            <p:cNvPr id="36" name="圆角矩形 23"/>
            <p:cNvSpPr/>
            <p:nvPr/>
          </p:nvSpPr>
          <p:spPr>
            <a:xfrm>
              <a:off x="539155" y="3132907"/>
              <a:ext cx="914400" cy="48299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685800"/>
              <a:r>
                <a:rPr kumimoji="1" lang="en-US" altLang="zh-CN" sz="1350" dirty="0">
                  <a:solidFill>
                    <a:prstClr val="black"/>
                  </a:solidFill>
                  <a:latin typeface="Arial" panose="020B0604020202020204"/>
                  <a:ea typeface="宋体" panose="02010600030101010101" pitchFamily="2" charset="-122"/>
                </a:rPr>
                <a:t>RL</a:t>
              </a:r>
              <a:endParaRPr kumimoji="1" lang="en-US" altLang="zh-CN" sz="1350" dirty="0">
                <a:solidFill>
                  <a:prstClr val="black"/>
                </a:solidFill>
                <a:latin typeface="Arial" panose="020B0604020202020204"/>
                <a:ea typeface="宋体" panose="02010600030101010101" pitchFamily="2" charset="-122"/>
              </a:endParaRPr>
            </a:p>
          </p:txBody>
        </p:sp>
        <p:sp>
          <p:nvSpPr>
            <p:cNvPr id="37" name="矩形 36"/>
            <p:cNvSpPr/>
            <p:nvPr/>
          </p:nvSpPr>
          <p:spPr>
            <a:xfrm>
              <a:off x="2155527" y="2193408"/>
              <a:ext cx="1276350" cy="5875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85800"/>
              <a:r>
                <a:rPr kumimoji="1" lang="zh-CN" altLang="en-US" sz="1500" dirty="0">
                  <a:solidFill>
                    <a:prstClr val="black"/>
                  </a:solidFill>
                  <a:latin typeface="Arial" panose="020B0604020202020204"/>
                  <a:ea typeface="宋体" panose="02010600030101010101" pitchFamily="2" charset="-122"/>
                </a:rPr>
                <a:t>两部分</a:t>
              </a:r>
              <a:endParaRPr kumimoji="1" lang="zh-CN" altLang="en-US" sz="1500" dirty="0">
                <a:solidFill>
                  <a:prstClr val="black"/>
                </a:solidFill>
                <a:latin typeface="Arial" panose="020B0604020202020204"/>
                <a:ea typeface="宋体" panose="02010600030101010101" pitchFamily="2" charset="-122"/>
              </a:endParaRPr>
            </a:p>
          </p:txBody>
        </p:sp>
        <p:sp>
          <p:nvSpPr>
            <p:cNvPr id="38" name="矩形 37"/>
            <p:cNvSpPr/>
            <p:nvPr/>
          </p:nvSpPr>
          <p:spPr>
            <a:xfrm>
              <a:off x="2155527" y="3876628"/>
              <a:ext cx="1276350" cy="6776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85800"/>
              <a:r>
                <a:rPr kumimoji="1" lang="zh-CN" altLang="en-US" sz="1500" dirty="0">
                  <a:solidFill>
                    <a:prstClr val="black"/>
                  </a:solidFill>
                  <a:latin typeface="Arial" panose="020B0604020202020204"/>
                  <a:ea typeface="宋体" panose="02010600030101010101" pitchFamily="2" charset="-122"/>
                </a:rPr>
                <a:t>三要素</a:t>
              </a:r>
              <a:endParaRPr kumimoji="1" lang="zh-CN" altLang="en-US" sz="1500" dirty="0">
                <a:solidFill>
                  <a:prstClr val="black"/>
                </a:solidFill>
                <a:latin typeface="Arial" panose="020B0604020202020204"/>
                <a:ea typeface="宋体" panose="02010600030101010101" pitchFamily="2" charset="-122"/>
              </a:endParaRPr>
            </a:p>
          </p:txBody>
        </p:sp>
        <p:sp>
          <p:nvSpPr>
            <p:cNvPr id="39" name="文本框 38"/>
            <p:cNvSpPr txBox="1"/>
            <p:nvPr/>
          </p:nvSpPr>
          <p:spPr>
            <a:xfrm>
              <a:off x="3980919" y="1826734"/>
              <a:ext cx="1605568"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Agent </a:t>
              </a:r>
              <a:r>
                <a:rPr kumimoji="1" lang="zh-CN" altLang="en-US" sz="1350" dirty="0">
                  <a:solidFill>
                    <a:prstClr val="black"/>
                  </a:solidFill>
                  <a:latin typeface="Arial" panose="020B0604020202020204"/>
                  <a:ea typeface="宋体" panose="02010600030101010101" pitchFamily="2" charset="-122"/>
                </a:rPr>
                <a:t>智能体</a:t>
              </a:r>
              <a:endParaRPr kumimoji="1" lang="zh-CN" altLang="en-US" sz="1350" dirty="0">
                <a:solidFill>
                  <a:prstClr val="black"/>
                </a:solidFill>
                <a:latin typeface="Arial" panose="020B0604020202020204"/>
                <a:ea typeface="宋体" panose="02010600030101010101" pitchFamily="2" charset="-122"/>
              </a:endParaRPr>
            </a:p>
          </p:txBody>
        </p:sp>
        <p:sp>
          <p:nvSpPr>
            <p:cNvPr id="40" name="文本框 39"/>
            <p:cNvSpPr txBox="1"/>
            <p:nvPr/>
          </p:nvSpPr>
          <p:spPr>
            <a:xfrm>
              <a:off x="4042319" y="2763575"/>
              <a:ext cx="2067232"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Environment </a:t>
              </a:r>
              <a:r>
                <a:rPr kumimoji="1" lang="zh-CN" altLang="en-US" sz="1350" dirty="0">
                  <a:solidFill>
                    <a:prstClr val="black"/>
                  </a:solidFill>
                  <a:latin typeface="Arial" panose="020B0604020202020204"/>
                  <a:ea typeface="宋体" panose="02010600030101010101" pitchFamily="2" charset="-122"/>
                </a:rPr>
                <a:t>环境</a:t>
              </a:r>
              <a:endParaRPr kumimoji="1" lang="zh-CN" altLang="en-US" sz="1350" dirty="0">
                <a:solidFill>
                  <a:prstClr val="black"/>
                </a:solidFill>
                <a:latin typeface="Arial" panose="020B0604020202020204"/>
                <a:ea typeface="宋体" panose="02010600030101010101" pitchFamily="2" charset="-122"/>
              </a:endParaRPr>
            </a:p>
          </p:txBody>
        </p:sp>
        <p:sp>
          <p:nvSpPr>
            <p:cNvPr id="41" name="文本框 40"/>
            <p:cNvSpPr txBox="1"/>
            <p:nvPr/>
          </p:nvSpPr>
          <p:spPr>
            <a:xfrm>
              <a:off x="4064463" y="3533171"/>
              <a:ext cx="3247042"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State</a:t>
              </a:r>
              <a:r>
                <a:rPr kumimoji="1" lang="zh-CN" altLang="en-US" sz="1350" dirty="0">
                  <a:solidFill>
                    <a:prstClr val="black"/>
                  </a:solidFill>
                  <a:latin typeface="Arial" panose="020B0604020202020204"/>
                  <a:ea typeface="宋体" panose="02010600030101010101" pitchFamily="2" charset="-122"/>
                </a:rPr>
                <a:t>状态</a:t>
              </a:r>
              <a:r>
                <a:rPr kumimoji="1" lang="en-US" altLang="zh-CN" sz="1350" dirty="0">
                  <a:solidFill>
                    <a:prstClr val="black"/>
                  </a:solidFill>
                  <a:latin typeface="Arial" panose="020B0604020202020204"/>
                  <a:ea typeface="宋体" panose="02010600030101010101" pitchFamily="2" charset="-122"/>
                </a:rPr>
                <a:t>/Observation</a:t>
              </a:r>
              <a:r>
                <a:rPr kumimoji="1" lang="zh-CN" altLang="en-US" sz="1350" dirty="0">
                  <a:solidFill>
                    <a:prstClr val="black"/>
                  </a:solidFill>
                  <a:latin typeface="Arial" panose="020B0604020202020204"/>
                  <a:ea typeface="宋体" panose="02010600030101010101" pitchFamily="2" charset="-122"/>
                </a:rPr>
                <a:t>观测值</a:t>
              </a:r>
              <a:endParaRPr kumimoji="1" lang="zh-CN" altLang="en-US" sz="1350" dirty="0">
                <a:solidFill>
                  <a:prstClr val="black"/>
                </a:solidFill>
                <a:latin typeface="Arial" panose="020B0604020202020204"/>
                <a:ea typeface="宋体" panose="02010600030101010101" pitchFamily="2" charset="-122"/>
              </a:endParaRPr>
            </a:p>
          </p:txBody>
        </p:sp>
        <p:sp>
          <p:nvSpPr>
            <p:cNvPr id="42" name="文本框 41"/>
            <p:cNvSpPr txBox="1"/>
            <p:nvPr/>
          </p:nvSpPr>
          <p:spPr>
            <a:xfrm>
              <a:off x="4064461" y="4030794"/>
              <a:ext cx="1349087"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Action</a:t>
              </a:r>
              <a:r>
                <a:rPr kumimoji="1" lang="zh-CN" altLang="en-US" sz="1350" dirty="0">
                  <a:solidFill>
                    <a:prstClr val="black"/>
                  </a:solidFill>
                  <a:latin typeface="Arial" panose="020B0604020202020204"/>
                  <a:ea typeface="宋体" panose="02010600030101010101" pitchFamily="2" charset="-122"/>
                </a:rPr>
                <a:t>动作</a:t>
              </a:r>
              <a:endParaRPr kumimoji="1" lang="zh-CN" altLang="en-US" sz="1350" dirty="0">
                <a:solidFill>
                  <a:prstClr val="black"/>
                </a:solidFill>
                <a:latin typeface="Arial" panose="020B0604020202020204"/>
                <a:ea typeface="宋体" panose="02010600030101010101" pitchFamily="2" charset="-122"/>
              </a:endParaRPr>
            </a:p>
          </p:txBody>
        </p:sp>
        <p:sp>
          <p:nvSpPr>
            <p:cNvPr id="43" name="文本框 42"/>
            <p:cNvSpPr txBox="1"/>
            <p:nvPr/>
          </p:nvSpPr>
          <p:spPr>
            <a:xfrm>
              <a:off x="4083511" y="4557313"/>
              <a:ext cx="1502976"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Reward</a:t>
              </a:r>
              <a:r>
                <a:rPr kumimoji="1" lang="zh-CN" altLang="en-US" sz="1350" dirty="0">
                  <a:solidFill>
                    <a:prstClr val="black"/>
                  </a:solidFill>
                  <a:latin typeface="Arial" panose="020B0604020202020204"/>
                  <a:ea typeface="宋体" panose="02010600030101010101" pitchFamily="2" charset="-122"/>
                </a:rPr>
                <a:t>奖励</a:t>
              </a:r>
              <a:endParaRPr kumimoji="1" lang="zh-CN" altLang="en-US" sz="1350" dirty="0">
                <a:solidFill>
                  <a:prstClr val="black"/>
                </a:solidFill>
                <a:latin typeface="Arial" panose="020B0604020202020204"/>
                <a:ea typeface="宋体" panose="02010600030101010101" pitchFamily="2" charset="-122"/>
              </a:endParaRPr>
            </a:p>
          </p:txBody>
        </p:sp>
        <p:cxnSp>
          <p:nvCxnSpPr>
            <p:cNvPr id="44" name="曲线连接符 31"/>
            <p:cNvCxnSpPr>
              <a:stCxn id="36" idx="3"/>
              <a:endCxn id="37" idx="1"/>
            </p:cNvCxnSpPr>
            <p:nvPr/>
          </p:nvCxnSpPr>
          <p:spPr>
            <a:xfrm flipV="1">
              <a:off x="1453555" y="2487202"/>
              <a:ext cx="701972" cy="88720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32"/>
            <p:cNvCxnSpPr>
              <a:stCxn id="36" idx="3"/>
              <a:endCxn id="38" idx="1"/>
            </p:cNvCxnSpPr>
            <p:nvPr/>
          </p:nvCxnSpPr>
          <p:spPr>
            <a:xfrm>
              <a:off x="1453555" y="3374404"/>
              <a:ext cx="701972" cy="84105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曲线连接符 33"/>
            <p:cNvCxnSpPr>
              <a:stCxn id="37" idx="3"/>
              <a:endCxn id="39" idx="1"/>
            </p:cNvCxnSpPr>
            <p:nvPr/>
          </p:nvCxnSpPr>
          <p:spPr>
            <a:xfrm flipV="1">
              <a:off x="3431877" y="2093473"/>
              <a:ext cx="549041" cy="3937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34"/>
            <p:cNvCxnSpPr>
              <a:stCxn id="37" idx="3"/>
              <a:endCxn id="40" idx="1"/>
            </p:cNvCxnSpPr>
            <p:nvPr/>
          </p:nvCxnSpPr>
          <p:spPr>
            <a:xfrm>
              <a:off x="3431877" y="2487201"/>
              <a:ext cx="610441" cy="5431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35"/>
            <p:cNvCxnSpPr>
              <a:stCxn id="38" idx="3"/>
              <a:endCxn id="41" idx="1"/>
            </p:cNvCxnSpPr>
            <p:nvPr/>
          </p:nvCxnSpPr>
          <p:spPr>
            <a:xfrm flipV="1">
              <a:off x="3431877" y="3799910"/>
              <a:ext cx="632585" cy="4155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曲线连接符 36"/>
            <p:cNvCxnSpPr>
              <a:stCxn id="38" idx="3"/>
              <a:endCxn id="42" idx="1"/>
            </p:cNvCxnSpPr>
            <p:nvPr/>
          </p:nvCxnSpPr>
          <p:spPr>
            <a:xfrm>
              <a:off x="3431877" y="4215460"/>
              <a:ext cx="632584" cy="820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曲线连接符 37"/>
            <p:cNvCxnSpPr>
              <a:stCxn id="38" idx="3"/>
              <a:endCxn id="43" idx="1"/>
            </p:cNvCxnSpPr>
            <p:nvPr/>
          </p:nvCxnSpPr>
          <p:spPr>
            <a:xfrm>
              <a:off x="3431877" y="4215461"/>
              <a:ext cx="651633" cy="60859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 name="图片 50"/>
          <p:cNvPicPr>
            <a:picLocks noChangeAspect="1"/>
          </p:cNvPicPr>
          <p:nvPr/>
        </p:nvPicPr>
        <p:blipFill>
          <a:blip r:embed="rId3"/>
          <a:stretch>
            <a:fillRect/>
          </a:stretch>
        </p:blipFill>
        <p:spPr>
          <a:xfrm>
            <a:off x="5620739" y="3362726"/>
            <a:ext cx="3127725" cy="1466122"/>
          </a:xfrm>
          <a:prstGeom prst="rect">
            <a:avLst/>
          </a:prstGeom>
        </p:spPr>
      </p:pic>
      <p:pic>
        <p:nvPicPr>
          <p:cNvPr id="52" name="图片 51"/>
          <p:cNvPicPr>
            <a:picLocks noChangeAspect="1"/>
          </p:cNvPicPr>
          <p:nvPr/>
        </p:nvPicPr>
        <p:blipFill>
          <a:blip r:embed="rId4"/>
          <a:stretch>
            <a:fillRect/>
          </a:stretch>
        </p:blipFill>
        <p:spPr>
          <a:xfrm>
            <a:off x="7545940" y="1715404"/>
            <a:ext cx="1224136" cy="1521609"/>
          </a:xfrm>
          <a:prstGeom prst="rect">
            <a:avLst/>
          </a:prstGeom>
        </p:spPr>
      </p:pic>
      <p:grpSp>
        <p:nvGrpSpPr>
          <p:cNvPr id="53" name="组合 52"/>
          <p:cNvGrpSpPr/>
          <p:nvPr/>
        </p:nvGrpSpPr>
        <p:grpSpPr>
          <a:xfrm>
            <a:off x="5875423" y="3162251"/>
            <a:ext cx="1753881" cy="1929779"/>
            <a:chOff x="7899778" y="4200962"/>
            <a:chExt cx="2338509" cy="3430718"/>
          </a:xfrm>
        </p:grpSpPr>
        <p:sp>
          <p:nvSpPr>
            <p:cNvPr id="54" name="文本框 53"/>
            <p:cNvSpPr txBox="1"/>
            <p:nvPr/>
          </p:nvSpPr>
          <p:spPr>
            <a:xfrm>
              <a:off x="8850726" y="7098201"/>
              <a:ext cx="1387561"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State: pixel</a:t>
              </a:r>
              <a:endParaRPr kumimoji="1" lang="zh-CN" altLang="en-US" sz="1350" dirty="0">
                <a:solidFill>
                  <a:prstClr val="black"/>
                </a:solidFill>
                <a:latin typeface="Arial" panose="020B0604020202020204"/>
                <a:ea typeface="宋体" panose="02010600030101010101" pitchFamily="2" charset="-122"/>
              </a:endParaRPr>
            </a:p>
          </p:txBody>
        </p:sp>
        <p:sp>
          <p:nvSpPr>
            <p:cNvPr id="55" name="矩形 54"/>
            <p:cNvSpPr/>
            <p:nvPr/>
          </p:nvSpPr>
          <p:spPr>
            <a:xfrm>
              <a:off x="7899778" y="5691753"/>
              <a:ext cx="373768" cy="27361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685800"/>
              <a:endParaRPr kumimoji="1" lang="zh-CN" altLang="en-US" sz="1350">
                <a:solidFill>
                  <a:prstClr val="black"/>
                </a:solidFill>
                <a:latin typeface="Arial" panose="020B0604020202020204"/>
                <a:ea typeface="宋体" panose="02010600030101010101" pitchFamily="2" charset="-122"/>
              </a:endParaRPr>
            </a:p>
          </p:txBody>
        </p:sp>
        <p:sp>
          <p:nvSpPr>
            <p:cNvPr id="56" name="文本框 55"/>
            <p:cNvSpPr txBox="1"/>
            <p:nvPr/>
          </p:nvSpPr>
          <p:spPr>
            <a:xfrm>
              <a:off x="8065255" y="5915344"/>
              <a:ext cx="716436" cy="451406"/>
            </a:xfrm>
            <a:prstGeom prst="rect">
              <a:avLst/>
            </a:prstGeom>
            <a:noFill/>
          </p:spPr>
          <p:txBody>
            <a:bodyPr wrap="none" rtlCol="0">
              <a:spAutoFit/>
            </a:bodyPr>
            <a:lstStyle/>
            <a:p>
              <a:pPr defTabSz="685800"/>
              <a:r>
                <a:rPr kumimoji="1" lang="en-US" altLang="zh-CN" sz="1050" dirty="0">
                  <a:solidFill>
                    <a:prstClr val="black"/>
                  </a:solidFill>
                  <a:latin typeface="Arial" panose="020B0604020202020204"/>
                  <a:ea typeface="宋体" panose="02010600030101010101" pitchFamily="2" charset="-122"/>
                </a:rPr>
                <a:t>Agent</a:t>
              </a:r>
              <a:endParaRPr kumimoji="1" lang="zh-CN" altLang="en-US" sz="1050" dirty="0">
                <a:solidFill>
                  <a:prstClr val="black"/>
                </a:solidFill>
                <a:latin typeface="Arial" panose="020B0604020202020204"/>
                <a:ea typeface="宋体" panose="02010600030101010101" pitchFamily="2" charset="-122"/>
              </a:endParaRPr>
            </a:p>
          </p:txBody>
        </p:sp>
        <p:sp>
          <p:nvSpPr>
            <p:cNvPr id="57" name="文本框 56"/>
            <p:cNvSpPr txBox="1"/>
            <p:nvPr/>
          </p:nvSpPr>
          <p:spPr>
            <a:xfrm>
              <a:off x="8676681" y="4200962"/>
              <a:ext cx="1541449" cy="533479"/>
            </a:xfrm>
            <a:prstGeom prst="rect">
              <a:avLst/>
            </a:prstGeom>
            <a:noFill/>
          </p:spPr>
          <p:txBody>
            <a:bodyPr wrap="none" rtlCol="0">
              <a:spAutoFit/>
            </a:bodyPr>
            <a:lstStyle/>
            <a:p>
              <a:pPr defTabSz="685800"/>
              <a:r>
                <a:rPr kumimoji="1" lang="en-US" altLang="zh-CN" sz="1350" dirty="0">
                  <a:solidFill>
                    <a:prstClr val="black"/>
                  </a:solidFill>
                  <a:latin typeface="Arial" panose="020B0604020202020204"/>
                  <a:ea typeface="宋体" panose="02010600030101010101" pitchFamily="2" charset="-122"/>
                </a:rPr>
                <a:t>Environment</a:t>
              </a:r>
              <a:endParaRPr kumimoji="1" lang="zh-CN" altLang="en-US" sz="1350" dirty="0">
                <a:solidFill>
                  <a:prstClr val="black"/>
                </a:solidFill>
                <a:latin typeface="Arial" panose="020B0604020202020204"/>
                <a:ea typeface="宋体" panose="02010600030101010101" pitchFamily="2" charset="-122"/>
              </a:endParaRPr>
            </a:p>
          </p:txBody>
        </p:sp>
        <p:sp>
          <p:nvSpPr>
            <p:cNvPr id="58" name="文本框 57"/>
            <p:cNvSpPr txBox="1"/>
            <p:nvPr/>
          </p:nvSpPr>
          <p:spPr>
            <a:xfrm>
              <a:off x="7969075" y="5115566"/>
              <a:ext cx="868187" cy="451406"/>
            </a:xfrm>
            <a:prstGeom prst="rect">
              <a:avLst/>
            </a:prstGeom>
            <a:noFill/>
          </p:spPr>
          <p:txBody>
            <a:bodyPr wrap="none" rtlCol="0">
              <a:spAutoFit/>
            </a:bodyPr>
            <a:lstStyle/>
            <a:p>
              <a:pPr defTabSz="685800"/>
              <a:r>
                <a:rPr kumimoji="1" lang="en-US" altLang="zh-CN" sz="1050" dirty="0">
                  <a:solidFill>
                    <a:prstClr val="black"/>
                  </a:solidFill>
                  <a:latin typeface="Arial" panose="020B0604020202020204"/>
                  <a:ea typeface="宋体" panose="02010600030101010101" pitchFamily="2" charset="-122"/>
                </a:rPr>
                <a:t>Reward</a:t>
              </a:r>
              <a:endParaRPr kumimoji="1" lang="zh-CN" altLang="en-US" sz="1050" dirty="0">
                <a:solidFill>
                  <a:prstClr val="black"/>
                </a:solidFill>
                <a:latin typeface="Arial" panose="020B0604020202020204"/>
                <a:ea typeface="宋体" panose="02010600030101010101" pitchFamily="2" charset="-122"/>
              </a:endParaRPr>
            </a:p>
          </p:txBody>
        </p:sp>
        <mc:AlternateContent xmlns:mc="http://schemas.openxmlformats.org/markup-compatibility/2006">
          <mc:Choice xmlns:a14="http://schemas.microsoft.com/office/drawing/2010/main" Requires="a14">
            <p:sp>
              <p:nvSpPr>
                <p:cNvPr id="59" name="文本框 58"/>
                <p:cNvSpPr txBox="1"/>
                <p:nvPr/>
              </p:nvSpPr>
              <p:spPr>
                <a:xfrm>
                  <a:off x="8086662" y="4857092"/>
                  <a:ext cx="928032" cy="451406"/>
                </a:xfrm>
                <a:prstGeom prst="rect">
                  <a:avLst/>
                </a:prstGeom>
                <a:noFill/>
              </p:spPr>
              <p:txBody>
                <a:bodyPr wrap="none" rtlCol="0">
                  <a:spAutoFit/>
                </a:bodyPr>
                <a:lstStyle/>
                <a:p>
                  <a:pPr defTabSz="685800"/>
                  <a:r>
                    <a:rPr kumimoji="1" lang="en-US" altLang="zh-CN" sz="1050" dirty="0">
                      <a:solidFill>
                        <a:prstClr val="black"/>
                      </a:solidFill>
                      <a:latin typeface="Arial" panose="020B0604020202020204"/>
                      <a:ea typeface="宋体" panose="02010600030101010101" pitchFamily="2" charset="-122"/>
                    </a:rPr>
                    <a:t>Action:</a:t>
                  </a:r>
                  <a14:m>
                    <m:oMath xmlns:m="http://schemas.openxmlformats.org/officeDocument/2006/math">
                      <m:r>
                        <a:rPr kumimoji="1" lang="en-US" altLang="zh-CN" sz="1050" i="1">
                          <a:solidFill>
                            <a:prstClr val="black"/>
                          </a:solidFill>
                          <a:latin typeface="Cambria Math" panose="02040503050406030204" pitchFamily="18" charset="0"/>
                          <a:ea typeface="Cambria Math" panose="02040503050406030204" pitchFamily="18" charset="0"/>
                        </a:rPr>
                        <m:t>↑</m:t>
                      </m:r>
                    </m:oMath>
                  </a14:m>
                  <a:r>
                    <a:rPr kumimoji="1" lang="en-US" altLang="zh-CN" sz="1050" dirty="0">
                      <a:solidFill>
                        <a:prstClr val="black"/>
                      </a:solidFill>
                      <a:latin typeface="Arial" panose="020B0604020202020204"/>
                      <a:ea typeface="宋体" panose="02010600030101010101" pitchFamily="2" charset="-122"/>
                    </a:rPr>
                    <a:t> </a:t>
                  </a:r>
                  <a:endParaRPr kumimoji="1" lang="zh-CN" altLang="en-US" sz="1050" dirty="0">
                    <a:solidFill>
                      <a:prstClr val="black"/>
                    </a:solidFill>
                    <a:latin typeface="Arial" panose="020B0604020202020204"/>
                    <a:ea typeface="宋体" panose="02010600030101010101" pitchFamily="2" charset="-122"/>
                  </a:endParaRPr>
                </a:p>
              </p:txBody>
            </p:sp>
          </mc:Choice>
          <mc:Fallback>
            <p:sp>
              <p:nvSpPr>
                <p:cNvPr id="59" name="文本框 58"/>
                <p:cNvSpPr txBox="1">
                  <a:spLocks noRot="1" noChangeAspect="1" noMove="1" noResize="1" noEditPoints="1" noAdjustHandles="1" noChangeArrowheads="1" noChangeShapeType="1" noTextEdit="1"/>
                </p:cNvSpPr>
                <p:nvPr/>
              </p:nvSpPr>
              <p:spPr>
                <a:xfrm>
                  <a:off x="8086662" y="4857092"/>
                  <a:ext cx="928032" cy="451406"/>
                </a:xfrm>
                <a:prstGeom prst="rect">
                  <a:avLst/>
                </a:prstGeom>
                <a:blipFill rotWithShape="1">
                  <a:blip r:embed="rId5"/>
                </a:blipFill>
              </p:spPr>
              <p:txBody>
                <a:bodyPr/>
                <a:lstStyle/>
                <a:p>
                  <a:r>
                    <a:rPr lang="zh-CN" altLang="en-US">
                      <a:noFill/>
                    </a:rPr>
                    <a:t> </a:t>
                  </a:r>
                </a:p>
              </p:txBody>
            </p:sp>
          </mc:Fallback>
        </mc:AlternateContent>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3"/>
                                        </p:tgtEl>
                                        <p:attrNameLst>
                                          <p:attrName>ppt_x</p:attrName>
                                        </p:attrNameLst>
                                      </p:cBhvr>
                                      <p:tavLst>
                                        <p:tav tm="0">
                                          <p:val>
                                            <p:strVal val="ppt_x"/>
                                          </p:val>
                                        </p:tav>
                                        <p:tav tm="100000">
                                          <p:val>
                                            <p:strVal val="ppt_x"/>
                                          </p:val>
                                        </p:tav>
                                      </p:tavLst>
                                    </p:anim>
                                    <p:anim calcmode="lin" valueType="num">
                                      <p:cBhvr additive="base">
                                        <p:cTn id="13" dur="500"/>
                                        <p:tgtEl>
                                          <p:spTgt spid="33"/>
                                        </p:tgtEl>
                                        <p:attrNameLst>
                                          <p:attrName>ppt_y</p:attrName>
                                        </p:attrNameLst>
                                      </p:cBhvr>
                                      <p:tavLst>
                                        <p:tav tm="0">
                                          <p:val>
                                            <p:strVal val="ppt_y"/>
                                          </p:val>
                                        </p:tav>
                                        <p:tav tm="100000">
                                          <p:val>
                                            <p:strVal val="1+ppt_h/2"/>
                                          </p:val>
                                        </p:tav>
                                      </p:tavLst>
                                    </p:anim>
                                    <p:set>
                                      <p:cBhvr>
                                        <p:cTn id="14" dur="1" fill="hold">
                                          <p:stCondLst>
                                            <p:cond delay="499"/>
                                          </p:stCondLst>
                                        </p:cTn>
                                        <p:tgtEl>
                                          <p:spTgt spid="3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nodeType="clickEffect">
                                  <p:stCondLst>
                                    <p:cond delay="0"/>
                                  </p:stCondLst>
                                  <p:childTnLst>
                                    <p:anim calcmode="lin" valueType="num">
                                      <p:cBhvr additive="base">
                                        <p:cTn id="24" dur="500"/>
                                        <p:tgtEl>
                                          <p:spTgt spid="34"/>
                                        </p:tgtEl>
                                        <p:attrNameLst>
                                          <p:attrName>ppt_y</p:attrName>
                                        </p:attrNameLst>
                                      </p:cBhvr>
                                      <p:tavLst>
                                        <p:tav tm="0">
                                          <p:val>
                                            <p:strVal val="#ppt_y"/>
                                          </p:val>
                                        </p:tav>
                                        <p:tav tm="100000">
                                          <p:val>
                                            <p:strVal val="#ppt_y+#ppt_h*1.125000"/>
                                          </p:val>
                                        </p:tav>
                                      </p:tavLst>
                                    </p:anim>
                                    <p:animEffect transition="out" filter="wipe(down)">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checkerboard(across)">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checkerboard(across)">
                                      <p:cBhvr>
                                        <p:cTn id="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23478"/>
            <a:ext cx="9144000" cy="571500"/>
          </a:xfrm>
        </p:spPr>
        <p:txBody>
          <a:bodyPr>
            <a:normAutofit fontScale="90000"/>
          </a:bodyPr>
          <a:lstStyle/>
          <a:p>
            <a:r>
              <a:rPr kumimoji="1" lang="zh-CN" altLang="en-US" sz="3200" b="1" dirty="0">
                <a:effectLst/>
                <a:latin typeface="Comic Sans MS" panose="030F0702030302020204" pitchFamily="66" charset="0"/>
                <a:ea typeface="微软雅黑" panose="020B0503020204020204" pitchFamily="34" charset="-122"/>
              </a:rPr>
              <a:t>强化学习</a:t>
            </a:r>
            <a:r>
              <a:rPr kumimoji="1" lang="en-US" altLang="zh-CN" sz="3200" b="1" dirty="0">
                <a:effectLst/>
                <a:latin typeface="Comic Sans MS" panose="030F0702030302020204" pitchFamily="66" charset="0"/>
                <a:ea typeface="微软雅黑" panose="020B0503020204020204" pitchFamily="34" charset="-122"/>
              </a:rPr>
              <a:t>RL</a:t>
            </a:r>
            <a:r>
              <a:rPr kumimoji="1" lang="zh-CN" altLang="en-US" sz="3200" b="1" dirty="0">
                <a:effectLst/>
                <a:latin typeface="Comic Sans MS" panose="030F0702030302020204" pitchFamily="66" charset="0"/>
                <a:ea typeface="微软雅黑" panose="020B0503020204020204" pitchFamily="34" charset="-122"/>
              </a:rPr>
              <a:t>应用</a:t>
            </a:r>
            <a:endParaRPr kumimoji="1" lang="zh-CN" altLang="en-US" sz="3200" b="1" dirty="0">
              <a:effectLst/>
              <a:latin typeface="Comic Sans MS" panose="030F0702030302020204" pitchFamily="66"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7653" y="789553"/>
            <a:ext cx="4733669" cy="2421518"/>
          </a:xfrm>
          <a:prstGeom prst="rect">
            <a:avLst/>
          </a:prstGeom>
        </p:spPr>
      </p:pic>
      <p:pic>
        <p:nvPicPr>
          <p:cNvPr id="7" name="图片 6"/>
          <p:cNvPicPr>
            <a:picLocks noChangeAspect="1"/>
          </p:cNvPicPr>
          <p:nvPr/>
        </p:nvPicPr>
        <p:blipFill>
          <a:blip r:embed="rId2"/>
          <a:stretch>
            <a:fillRect/>
          </a:stretch>
        </p:blipFill>
        <p:spPr>
          <a:xfrm>
            <a:off x="4591078" y="676483"/>
            <a:ext cx="4494695" cy="1841261"/>
          </a:xfrm>
          <a:prstGeom prst="rect">
            <a:avLst/>
          </a:prstGeom>
        </p:spPr>
      </p:pic>
      <p:pic>
        <p:nvPicPr>
          <p:cNvPr id="8" name="Picture 1" descr="page24image522419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3393" y="2589256"/>
            <a:ext cx="1875032" cy="9973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age24image522927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5738" y="2589256"/>
            <a:ext cx="1784734" cy="9973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page24image5221356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3392" y="3737440"/>
            <a:ext cx="1930384" cy="11565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age24image522046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1402" y="3713926"/>
            <a:ext cx="1779071" cy="118008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7"/>
          <a:stretch>
            <a:fillRect/>
          </a:stretch>
        </p:blipFill>
        <p:spPr>
          <a:xfrm>
            <a:off x="1086313" y="3421550"/>
            <a:ext cx="3216659" cy="1532644"/>
          </a:xfrm>
          <a:prstGeom prst="rect">
            <a:avLst/>
          </a:prstGeom>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1470"/>
            <a:ext cx="8229600" cy="857250"/>
          </a:xfrm>
        </p:spPr>
        <p:txBody>
          <a:bodyPr>
            <a:normAutofit/>
          </a:bodyPr>
          <a:lstStyle/>
          <a:p>
            <a:pPr algn="ctr"/>
            <a:r>
              <a:rPr kumimoji="1" lang="zh-CN" altLang="en-US" sz="3200" b="1" dirty="0">
                <a:effectLst/>
                <a:latin typeface="Comic Sans MS" panose="030F0702030302020204" pitchFamily="66" charset="0"/>
                <a:ea typeface="微软雅黑" panose="020B0503020204020204" pitchFamily="34" charset="-122"/>
              </a:rPr>
              <a:t>强化学习</a:t>
            </a:r>
            <a:r>
              <a:rPr kumimoji="1" lang="en-US" altLang="zh-CN" sz="3200" b="1" dirty="0">
                <a:effectLst/>
                <a:latin typeface="Comic Sans MS" panose="030F0702030302020204" pitchFamily="66" charset="0"/>
                <a:ea typeface="微软雅黑" panose="020B0503020204020204" pitchFamily="34" charset="-122"/>
              </a:rPr>
              <a:t>RL</a:t>
            </a:r>
            <a:r>
              <a:rPr kumimoji="1" lang="zh-CN" altLang="en-US" sz="3200" b="1" dirty="0">
                <a:effectLst/>
                <a:latin typeface="Comic Sans MS" panose="030F0702030302020204" pitchFamily="66" charset="0"/>
                <a:ea typeface="微软雅黑" panose="020B0503020204020204" pitchFamily="34" charset="-122"/>
              </a:rPr>
              <a:t>应用</a:t>
            </a:r>
            <a:endParaRPr kumimoji="1" lang="zh-CN" altLang="en-US" sz="3200" dirty="0">
              <a:effectLst/>
              <a:latin typeface="Comic Sans MS" panose="030F0702030302020204" pitchFamily="66" charset="0"/>
            </a:endParaRPr>
          </a:p>
        </p:txBody>
      </p:sp>
      <p:pic>
        <p:nvPicPr>
          <p:cNvPr id="8" name="图片 7"/>
          <p:cNvPicPr>
            <a:picLocks noChangeAspect="1"/>
          </p:cNvPicPr>
          <p:nvPr/>
        </p:nvPicPr>
        <p:blipFill>
          <a:blip r:embed="rId1"/>
          <a:stretch>
            <a:fillRect/>
          </a:stretch>
        </p:blipFill>
        <p:spPr>
          <a:xfrm>
            <a:off x="661988" y="988268"/>
            <a:ext cx="3404764" cy="1439466"/>
          </a:xfrm>
          <a:prstGeom prst="rect">
            <a:avLst/>
          </a:prstGeom>
        </p:spPr>
      </p:pic>
      <p:sp>
        <p:nvSpPr>
          <p:cNvPr id="33" name="文本框 32"/>
          <p:cNvSpPr txBox="1"/>
          <p:nvPr/>
        </p:nvSpPr>
        <p:spPr>
          <a:xfrm>
            <a:off x="999265" y="2491282"/>
            <a:ext cx="2892135" cy="1297278"/>
          </a:xfrm>
          <a:prstGeom prst="rect">
            <a:avLst/>
          </a:prstGeom>
          <a:noFill/>
        </p:spPr>
        <p:txBody>
          <a:bodyPr wrap="square" rtlCol="0">
            <a:spAutoFit/>
          </a:bodyPr>
          <a:lstStyle/>
          <a:p>
            <a:pPr defTabSz="685800"/>
            <a:r>
              <a:rPr kumimoji="1" lang="en-US" altLang="zh-CN" sz="1350" b="1" dirty="0">
                <a:solidFill>
                  <a:prstClr val="black"/>
                </a:solidFill>
                <a:latin typeface="Arial" panose="020B0604020202020204"/>
                <a:ea typeface="宋体" panose="02010600030101010101" pitchFamily="2" charset="-122"/>
              </a:rPr>
              <a:t>Agent: </a:t>
            </a:r>
            <a:r>
              <a:rPr kumimoji="1" lang="zh-CN" altLang="en-US" sz="1350" b="1" dirty="0">
                <a:solidFill>
                  <a:prstClr val="black"/>
                </a:solidFill>
                <a:latin typeface="Arial" panose="020B0604020202020204"/>
                <a:ea typeface="宋体" panose="02010600030101010101" pitchFamily="2" charset="-122"/>
              </a:rPr>
              <a:t> 控制器</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prstClr val="black"/>
                </a:solidFill>
                <a:latin typeface="Arial" panose="020B0604020202020204"/>
                <a:ea typeface="宋体" panose="02010600030101010101" pitchFamily="2" charset="-122"/>
              </a:rPr>
              <a:t>Environment:</a:t>
            </a:r>
            <a:r>
              <a:rPr kumimoji="1" lang="zh-CN" altLang="en-US" sz="1350" b="1" dirty="0">
                <a:solidFill>
                  <a:prstClr val="black"/>
                </a:solidFill>
                <a:latin typeface="Arial" panose="020B0604020202020204"/>
                <a:ea typeface="宋体" panose="02010600030101010101" pitchFamily="2" charset="-122"/>
              </a:rPr>
              <a:t>  股票市场</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State:</a:t>
            </a:r>
            <a:r>
              <a:rPr kumimoji="1" lang="zh-CN" altLang="en-US" sz="1350" b="1" dirty="0">
                <a:solidFill>
                  <a:srgbClr val="1F497D"/>
                </a:solidFill>
                <a:latin typeface="Arial" panose="020B0604020202020204"/>
                <a:ea typeface="宋体" panose="02010600030101010101" pitchFamily="2" charset="-122"/>
              </a:rPr>
              <a:t>  股票历史曲线</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Action:</a:t>
            </a:r>
            <a:r>
              <a:rPr kumimoji="1" lang="zh-CN" altLang="en-US" sz="1350" b="1" dirty="0">
                <a:solidFill>
                  <a:srgbClr val="1F497D"/>
                </a:solidFill>
                <a:latin typeface="Arial" panose="020B0604020202020204"/>
                <a:ea typeface="宋体" panose="02010600030101010101" pitchFamily="2" charset="-122"/>
              </a:rPr>
              <a:t>  买入金额、卖出金额</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Reward:</a:t>
            </a:r>
            <a:r>
              <a:rPr kumimoji="1" lang="zh-CN" altLang="en-US" sz="1350" b="1" dirty="0">
                <a:solidFill>
                  <a:srgbClr val="1F497D"/>
                </a:solidFill>
                <a:latin typeface="Arial" panose="020B0604020202020204"/>
                <a:ea typeface="宋体" panose="02010600030101010101" pitchFamily="2" charset="-122"/>
              </a:rPr>
              <a:t>  股票累积收益</a:t>
            </a:r>
            <a:endParaRPr kumimoji="1" lang="en-US" altLang="zh-CN" sz="1350" dirty="0">
              <a:solidFill>
                <a:prstClr val="black"/>
              </a:solidFill>
              <a:latin typeface="Arial" panose="020B0604020202020204"/>
              <a:ea typeface="宋体" panose="02010600030101010101" pitchFamily="2" charset="-122"/>
            </a:endParaRPr>
          </a:p>
        </p:txBody>
      </p:sp>
      <p:pic>
        <p:nvPicPr>
          <p:cNvPr id="10" name="图片 9"/>
          <p:cNvPicPr>
            <a:picLocks noChangeAspect="1"/>
          </p:cNvPicPr>
          <p:nvPr/>
        </p:nvPicPr>
        <p:blipFill>
          <a:blip r:embed="rId2"/>
          <a:stretch>
            <a:fillRect/>
          </a:stretch>
        </p:blipFill>
        <p:spPr>
          <a:xfrm>
            <a:off x="4705352" y="988268"/>
            <a:ext cx="3427299" cy="1439466"/>
          </a:xfrm>
          <a:prstGeom prst="rect">
            <a:avLst/>
          </a:prstGeom>
        </p:spPr>
      </p:pic>
      <p:sp>
        <p:nvSpPr>
          <p:cNvPr id="38" name="文本框 37"/>
          <p:cNvSpPr txBox="1"/>
          <p:nvPr/>
        </p:nvSpPr>
        <p:spPr>
          <a:xfrm>
            <a:off x="4937415" y="2462351"/>
            <a:ext cx="3377910" cy="1297278"/>
          </a:xfrm>
          <a:prstGeom prst="rect">
            <a:avLst/>
          </a:prstGeom>
          <a:noFill/>
        </p:spPr>
        <p:txBody>
          <a:bodyPr wrap="square" rtlCol="0">
            <a:spAutoFit/>
          </a:bodyPr>
          <a:lstStyle/>
          <a:p>
            <a:pPr defTabSz="685800"/>
            <a:r>
              <a:rPr kumimoji="1" lang="en-US" altLang="zh-CN" sz="1350" b="1" dirty="0">
                <a:solidFill>
                  <a:prstClr val="black"/>
                </a:solidFill>
                <a:latin typeface="Arial" panose="020B0604020202020204"/>
                <a:ea typeface="宋体" panose="02010600030101010101" pitchFamily="2" charset="-122"/>
              </a:rPr>
              <a:t>Agent: </a:t>
            </a:r>
            <a:r>
              <a:rPr kumimoji="1" lang="zh-CN" altLang="en-US" sz="1350" b="1" dirty="0">
                <a:solidFill>
                  <a:prstClr val="black"/>
                </a:solidFill>
                <a:latin typeface="Arial" panose="020B0604020202020204"/>
                <a:ea typeface="宋体" panose="02010600030101010101" pitchFamily="2" charset="-122"/>
              </a:rPr>
              <a:t> 交通灯控制器</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prstClr val="black"/>
                </a:solidFill>
                <a:latin typeface="Arial" panose="020B0604020202020204"/>
                <a:ea typeface="宋体" panose="02010600030101010101" pitchFamily="2" charset="-122"/>
              </a:rPr>
              <a:t>Environment:</a:t>
            </a:r>
            <a:r>
              <a:rPr kumimoji="1" lang="zh-CN" altLang="en-US" sz="1350" b="1" dirty="0">
                <a:solidFill>
                  <a:prstClr val="black"/>
                </a:solidFill>
                <a:latin typeface="Arial" panose="020B0604020202020204"/>
                <a:ea typeface="宋体" panose="02010600030101010101" pitchFamily="2" charset="-122"/>
              </a:rPr>
              <a:t>  路况信息</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State:</a:t>
            </a:r>
            <a:r>
              <a:rPr kumimoji="1" lang="zh-CN" altLang="en-US" sz="1350" b="1" dirty="0">
                <a:solidFill>
                  <a:srgbClr val="1F497D"/>
                </a:solidFill>
                <a:latin typeface="Arial" panose="020B0604020202020204"/>
                <a:ea typeface="宋体" panose="02010600030101010101" pitchFamily="2" charset="-122"/>
              </a:rPr>
              <a:t>  各个路口摄像头输入的图像</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Action:</a:t>
            </a:r>
            <a:r>
              <a:rPr kumimoji="1" lang="zh-CN" altLang="en-US" sz="1350" b="1" dirty="0">
                <a:solidFill>
                  <a:srgbClr val="1F497D"/>
                </a:solidFill>
                <a:latin typeface="Arial" panose="020B0604020202020204"/>
                <a:ea typeface="宋体" panose="02010600030101010101" pitchFamily="2" charset="-122"/>
              </a:rPr>
              <a:t>  红黄绿灯的亮灭</a:t>
            </a:r>
            <a:endParaRPr kumimoji="1" lang="en-US" altLang="zh-CN" sz="1350" dirty="0">
              <a:solidFill>
                <a:prstClr val="black"/>
              </a:solidFill>
              <a:latin typeface="Arial" panose="020B0604020202020204"/>
              <a:ea typeface="宋体" panose="02010600030101010101" pitchFamily="2" charset="-122"/>
            </a:endParaRPr>
          </a:p>
          <a:p>
            <a:pPr defTabSz="685800"/>
            <a:r>
              <a:rPr kumimoji="1" lang="en-US" altLang="zh-CN" sz="1350" b="1" dirty="0">
                <a:solidFill>
                  <a:srgbClr val="1F497D"/>
                </a:solidFill>
                <a:latin typeface="Arial" panose="020B0604020202020204"/>
                <a:ea typeface="宋体" panose="02010600030101010101" pitchFamily="2" charset="-122"/>
              </a:rPr>
              <a:t>Reward:</a:t>
            </a:r>
            <a:r>
              <a:rPr kumimoji="1" lang="zh-CN" altLang="en-US" sz="1350" b="1" dirty="0">
                <a:solidFill>
                  <a:srgbClr val="1F497D"/>
                </a:solidFill>
                <a:latin typeface="Arial" panose="020B0604020202020204"/>
                <a:ea typeface="宋体" panose="02010600030101010101" pitchFamily="2" charset="-122"/>
              </a:rPr>
              <a:t> </a:t>
            </a:r>
            <a:r>
              <a:rPr kumimoji="1" lang="en-US" altLang="zh-CN" sz="1350" b="1" dirty="0">
                <a:solidFill>
                  <a:srgbClr val="1F497D"/>
                </a:solidFill>
                <a:latin typeface="Arial" panose="020B0604020202020204"/>
                <a:ea typeface="宋体" panose="02010600030101010101" pitchFamily="2" charset="-122"/>
              </a:rPr>
              <a:t>0-</a:t>
            </a:r>
            <a:r>
              <a:rPr kumimoji="1" lang="zh-CN" altLang="en-US" sz="1350" b="1" dirty="0">
                <a:solidFill>
                  <a:srgbClr val="1F497D"/>
                </a:solidFill>
                <a:latin typeface="Arial" panose="020B0604020202020204"/>
                <a:ea typeface="宋体" panose="02010600030101010101" pitchFamily="2" charset="-122"/>
              </a:rPr>
              <a:t> 路口滞留车辆数（拥堵情况）</a:t>
            </a:r>
            <a:endParaRPr kumimoji="1" lang="en-US" altLang="zh-CN" sz="1350" dirty="0">
              <a:solidFill>
                <a:prstClr val="black"/>
              </a:solidFill>
              <a:latin typeface="Arial" panose="020B0604020202020204"/>
              <a:ea typeface="宋体" panose="02010600030101010101" pitchFamily="2" charset="-122"/>
            </a:endParaRPr>
          </a:p>
        </p:txBody>
      </p:sp>
      <p:sp>
        <p:nvSpPr>
          <p:cNvPr id="13" name="文本框 12"/>
          <p:cNvSpPr txBox="1"/>
          <p:nvPr/>
        </p:nvSpPr>
        <p:spPr>
          <a:xfrm>
            <a:off x="2121997" y="681540"/>
            <a:ext cx="530915" cy="300082"/>
          </a:xfrm>
          <a:prstGeom prst="rect">
            <a:avLst/>
          </a:prstGeom>
          <a:noFill/>
        </p:spPr>
        <p:txBody>
          <a:bodyPr wrap="none" rtlCol="0">
            <a:spAutoFit/>
          </a:bodyPr>
          <a:lstStyle/>
          <a:p>
            <a:pPr defTabSz="685800"/>
            <a:r>
              <a:rPr kumimoji="1" lang="zh-CN" altLang="en-US" sz="1350" dirty="0">
                <a:solidFill>
                  <a:prstClr val="black"/>
                </a:solidFill>
                <a:latin typeface="Arial" panose="020B0604020202020204"/>
                <a:ea typeface="宋体" panose="02010600030101010101" pitchFamily="2" charset="-122"/>
              </a:rPr>
              <a:t>股票</a:t>
            </a:r>
            <a:endParaRPr kumimoji="1" lang="zh-CN" altLang="en-US" sz="1350" dirty="0">
              <a:solidFill>
                <a:prstClr val="black"/>
              </a:solidFill>
              <a:latin typeface="Arial" panose="020B0604020202020204"/>
              <a:ea typeface="宋体" panose="02010600030101010101" pitchFamily="2" charset="-122"/>
            </a:endParaRPr>
          </a:p>
        </p:txBody>
      </p:sp>
      <p:sp>
        <p:nvSpPr>
          <p:cNvPr id="24" name="文本框 23"/>
          <p:cNvSpPr txBox="1"/>
          <p:nvPr/>
        </p:nvSpPr>
        <p:spPr>
          <a:xfrm>
            <a:off x="6003504" y="684868"/>
            <a:ext cx="877163" cy="300082"/>
          </a:xfrm>
          <a:prstGeom prst="rect">
            <a:avLst/>
          </a:prstGeom>
          <a:noFill/>
        </p:spPr>
        <p:txBody>
          <a:bodyPr wrap="none" rtlCol="0">
            <a:spAutoFit/>
          </a:bodyPr>
          <a:lstStyle/>
          <a:p>
            <a:pPr defTabSz="685800"/>
            <a:r>
              <a:rPr kumimoji="1" lang="zh-CN" altLang="en-US" sz="1350" dirty="0">
                <a:solidFill>
                  <a:prstClr val="black"/>
                </a:solidFill>
                <a:latin typeface="Arial" panose="020B0604020202020204"/>
                <a:ea typeface="宋体" panose="02010600030101010101" pitchFamily="2" charset="-122"/>
              </a:rPr>
              <a:t>交通治理</a:t>
            </a:r>
            <a:endParaRPr kumimoji="1" lang="zh-CN" altLang="en-US" sz="1350" dirty="0">
              <a:solidFill>
                <a:prstClr val="black"/>
              </a:solidFill>
              <a:latin typeface="Arial" panose="020B0604020202020204"/>
              <a:ea typeface="宋体" panose="02010600030101010101" pitchFamily="2" charset="-122"/>
            </a:endParaRPr>
          </a:p>
        </p:txBody>
      </p:sp>
      <p:pic>
        <p:nvPicPr>
          <p:cNvPr id="11" name="内容占位符 2"/>
          <p:cNvPicPr>
            <a:picLocks noChangeAspect="1"/>
          </p:cNvPicPr>
          <p:nvPr/>
        </p:nvPicPr>
        <p:blipFill>
          <a:blip r:embed="rId3"/>
          <a:stretch>
            <a:fillRect/>
          </a:stretch>
        </p:blipFill>
        <p:spPr bwMode="auto">
          <a:xfrm>
            <a:off x="683569" y="3913199"/>
            <a:ext cx="2252643" cy="103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058398" y="3988476"/>
            <a:ext cx="1585610" cy="954107"/>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1997 </a:t>
            </a:r>
            <a:r>
              <a:rPr lang="zh-CN" altLang="en-US" sz="1400" dirty="0">
                <a:solidFill>
                  <a:srgbClr val="333333"/>
                </a:solidFill>
                <a:latin typeface="Comic Sans MS" panose="030F0702030302020204" pitchFamily="66" charset="0"/>
                <a:ea typeface="宋体" panose="02010600030101010101" pitchFamily="2" charset="-122"/>
              </a:rPr>
              <a:t>年，</a:t>
            </a:r>
            <a:r>
              <a:rPr lang="en-US" altLang="zh-CN" sz="1400" dirty="0">
                <a:solidFill>
                  <a:srgbClr val="333333"/>
                </a:solidFill>
                <a:latin typeface="Comic Sans MS" panose="030F0702030302020204" pitchFamily="66" charset="0"/>
                <a:ea typeface="宋体" panose="02010600030101010101" pitchFamily="2" charset="-122"/>
              </a:rPr>
              <a:t>IBM </a:t>
            </a:r>
            <a:r>
              <a:rPr lang="zh-CN" altLang="en-US" sz="1400" dirty="0">
                <a:solidFill>
                  <a:srgbClr val="333333"/>
                </a:solidFill>
                <a:latin typeface="Comic Sans MS" panose="030F0702030302020204" pitchFamily="66" charset="0"/>
                <a:ea typeface="宋体" panose="02010600030101010101" pitchFamily="2" charset="-122"/>
              </a:rPr>
              <a:t>的深蓝打败了国际象棋世界冠军</a:t>
            </a:r>
            <a:r>
              <a:rPr lang="zh-CN" altLang="en-US" sz="1400" dirty="0">
                <a:latin typeface="Comic Sans MS" panose="030F0702030302020204" pitchFamily="66" charset="0"/>
              </a:rPr>
              <a:t>卡斯帕罗夫</a:t>
            </a:r>
            <a:r>
              <a:rPr lang="en-US" altLang="zh-CN" sz="1400" dirty="0">
                <a:solidFill>
                  <a:srgbClr val="333333"/>
                </a:solidFill>
                <a:latin typeface="Comic Sans MS" panose="030F0702030302020204" pitchFamily="66" charset="0"/>
                <a:ea typeface="宋体" panose="02010600030101010101" pitchFamily="2" charset="-122"/>
              </a:rPr>
              <a:t>.</a:t>
            </a:r>
            <a:endParaRPr lang="en-US" altLang="zh-CN" sz="1400" dirty="0">
              <a:solidFill>
                <a:srgbClr val="333333"/>
              </a:solidFill>
              <a:latin typeface="Comic Sans MS" panose="030F0702030302020204" pitchFamily="66" charset="0"/>
              <a:ea typeface="宋体" panose="02010600030101010101" pitchFamily="2" charset="-122"/>
            </a:endParaRPr>
          </a:p>
        </p:txBody>
      </p:sp>
      <p:grpSp>
        <p:nvGrpSpPr>
          <p:cNvPr id="14" name="组合 13"/>
          <p:cNvGrpSpPr/>
          <p:nvPr/>
        </p:nvGrpSpPr>
        <p:grpSpPr>
          <a:xfrm>
            <a:off x="4652380" y="4003739"/>
            <a:ext cx="4096084" cy="937255"/>
            <a:chOff x="634744" y="4336981"/>
            <a:chExt cx="4981392" cy="1666231"/>
          </a:xfrm>
        </p:grpSpPr>
        <p:sp>
          <p:nvSpPr>
            <p:cNvPr id="15" name="矩形 14"/>
            <p:cNvSpPr/>
            <p:nvPr/>
          </p:nvSpPr>
          <p:spPr>
            <a:xfrm>
              <a:off x="3350237" y="4422721"/>
              <a:ext cx="2265899" cy="1313180"/>
            </a:xfrm>
            <a:prstGeom prst="rect">
              <a:avLst/>
            </a:prstGeom>
          </p:spPr>
          <p:txBody>
            <a:bodyPr wrap="square">
              <a:spAutoFit/>
            </a:bodyPr>
            <a:lstStyle/>
            <a:p>
              <a:pPr defTabSz="685800"/>
              <a:r>
                <a:rPr lang="en-US" altLang="zh-CN" sz="1400" dirty="0">
                  <a:solidFill>
                    <a:srgbClr val="333333"/>
                  </a:solidFill>
                  <a:latin typeface="Comic Sans MS" panose="030F0702030302020204" pitchFamily="66" charset="0"/>
                  <a:ea typeface="宋体" panose="02010600030101010101" pitchFamily="2" charset="-122"/>
                </a:rPr>
                <a:t>2017 </a:t>
              </a:r>
              <a:r>
                <a:rPr lang="zh-CN" altLang="en-US" sz="1400" dirty="0">
                  <a:solidFill>
                    <a:srgbClr val="333333"/>
                  </a:solidFill>
                  <a:latin typeface="Comic Sans MS" panose="030F0702030302020204" pitchFamily="66" charset="0"/>
                  <a:ea typeface="宋体" panose="02010600030101010101" pitchFamily="2" charset="-122"/>
                </a:rPr>
                <a:t>年，</a:t>
              </a:r>
              <a:r>
                <a:rPr lang="en-US" altLang="zh-CN" sz="1400" dirty="0">
                  <a:solidFill>
                    <a:srgbClr val="333333"/>
                  </a:solidFill>
                  <a:latin typeface="Comic Sans MS" panose="030F0702030302020204" pitchFamily="66" charset="0"/>
                  <a:ea typeface="宋体" panose="02010600030101010101" pitchFamily="2" charset="-122"/>
                </a:rPr>
                <a:t>Google</a:t>
              </a:r>
              <a:r>
                <a:rPr lang="zh-CN" altLang="en-US" sz="1400" dirty="0">
                  <a:solidFill>
                    <a:srgbClr val="333333"/>
                  </a:solidFill>
                  <a:latin typeface="Comic Sans MS" panose="030F0702030302020204" pitchFamily="66" charset="0"/>
                  <a:ea typeface="宋体" panose="02010600030101010101" pitchFamily="2" charset="-122"/>
                </a:rPr>
                <a:t>的 </a:t>
              </a:r>
              <a:r>
                <a:rPr lang="en-US" altLang="zh-CN" sz="1400" dirty="0">
                  <a:solidFill>
                    <a:srgbClr val="333333"/>
                  </a:solidFill>
                  <a:latin typeface="Comic Sans MS" panose="030F0702030302020204" pitchFamily="66" charset="0"/>
                  <a:ea typeface="宋体" panose="02010600030101010101" pitchFamily="2" charset="-122"/>
                </a:rPr>
                <a:t>AlphaGo </a:t>
              </a:r>
              <a:r>
                <a:rPr lang="zh-CN" altLang="en-US" sz="1400" dirty="0">
                  <a:solidFill>
                    <a:srgbClr val="333333"/>
                  </a:solidFill>
                  <a:latin typeface="Comic Sans MS" panose="030F0702030302020204" pitchFamily="66" charset="0"/>
                  <a:ea typeface="宋体" panose="02010600030101010101" pitchFamily="2" charset="-122"/>
                </a:rPr>
                <a:t>打败了世界排名第一围棋手柯洁</a:t>
              </a:r>
              <a:r>
                <a:rPr lang="en-US" altLang="zh-CN" sz="1400" dirty="0">
                  <a:solidFill>
                    <a:srgbClr val="333333"/>
                  </a:solidFill>
                  <a:latin typeface="Comic Sans MS" panose="030F0702030302020204" pitchFamily="66" charset="0"/>
                  <a:ea typeface="宋体" panose="02010600030101010101" pitchFamily="2" charset="-122"/>
                </a:rPr>
                <a:t>.</a:t>
              </a:r>
              <a:endParaRPr lang="zh-CN" altLang="en-US" sz="1400" dirty="0">
                <a:solidFill>
                  <a:prstClr val="black"/>
                </a:solidFill>
                <a:latin typeface="Comic Sans MS" panose="030F0702030302020204" pitchFamily="66" charset="0"/>
                <a:ea typeface="宋体" panose="02010600030101010101" pitchFamily="2" charset="-122"/>
              </a:endParaRPr>
            </a:p>
          </p:txBody>
        </p:sp>
        <p:pic>
          <p:nvPicPr>
            <p:cNvPr id="16" name="Picture 2" descr="page14image523736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44" y="4336981"/>
              <a:ext cx="2529391" cy="166623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p:fade/>
  </p:transition>
</p:sld>
</file>

<file path=ppt/tags/tag1.xml><?xml version="1.0" encoding="utf-8"?>
<p:tagLst xmlns:p="http://schemas.openxmlformats.org/presentationml/2006/main">
  <p:tag name="TIMING" val="|0.1|0.8|0.7|0.7|0.7|0.8|0.7|0.7|0.6|1.1|1.3|0.8|1.1|0.7"/>
</p:tagLst>
</file>

<file path=ppt/tags/tag2.xml><?xml version="1.0" encoding="utf-8"?>
<p:tagLst xmlns:p="http://schemas.openxmlformats.org/presentationml/2006/main">
  <p:tag name="commondata" val="eyJoZGlkIjoiMzQ1NDE4Yzg2MzQzMDE3NjRmNDlhN2I3YTg4NDk3MDIifQ=="/>
</p:tagLst>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35038</Words>
  <Application>WPS 演示</Application>
  <PresentationFormat>全屏显示(16:9)</PresentationFormat>
  <Paragraphs>1313</Paragraphs>
  <Slides>113</Slides>
  <Notes>53</Notes>
  <HiddenSlides>0</HiddenSlides>
  <MMClips>0</MMClips>
  <ScaleCrop>false</ScaleCrop>
  <HeadingPairs>
    <vt:vector size="8" baseType="variant">
      <vt:variant>
        <vt:lpstr>已用的字体</vt:lpstr>
      </vt:variant>
      <vt:variant>
        <vt:i4>26</vt:i4>
      </vt:variant>
      <vt:variant>
        <vt:lpstr>主题</vt:lpstr>
      </vt:variant>
      <vt:variant>
        <vt:i4>3</vt:i4>
      </vt:variant>
      <vt:variant>
        <vt:lpstr>嵌入 OLE 服务器</vt:lpstr>
      </vt:variant>
      <vt:variant>
        <vt:i4>5</vt:i4>
      </vt:variant>
      <vt:variant>
        <vt:lpstr>幻灯片标题</vt:lpstr>
      </vt:variant>
      <vt:variant>
        <vt:i4>113</vt:i4>
      </vt:variant>
    </vt:vector>
  </HeadingPairs>
  <TitlesOfParts>
    <vt:vector size="147" baseType="lpstr">
      <vt:lpstr>Arial</vt:lpstr>
      <vt:lpstr>宋体</vt:lpstr>
      <vt:lpstr>Wingdings</vt:lpstr>
      <vt:lpstr>Trebuchet MS</vt:lpstr>
      <vt:lpstr>Times New Roman</vt:lpstr>
      <vt:lpstr>微软雅黑</vt:lpstr>
      <vt:lpstr>Calibri</vt:lpstr>
      <vt:lpstr>黑体</vt:lpstr>
      <vt:lpstr>Calibri</vt:lpstr>
      <vt:lpstr>Arial</vt:lpstr>
      <vt:lpstr>Arial Unicode MS</vt:lpstr>
      <vt:lpstr>MS PGothic</vt:lpstr>
      <vt:lpstr>Comic Sans MS</vt:lpstr>
      <vt:lpstr>华文楷体</vt:lpstr>
      <vt:lpstr>Arial Unicode MS</vt:lpstr>
      <vt:lpstr>华文中宋</vt:lpstr>
      <vt:lpstr>Helvetica</vt:lpstr>
      <vt:lpstr>Tahoma</vt:lpstr>
      <vt:lpstr>Cambria Math</vt:lpstr>
      <vt:lpstr>PMingLiU</vt:lpstr>
      <vt:lpstr>Segoe Print</vt:lpstr>
      <vt:lpstr>Century Gothic</vt:lpstr>
      <vt:lpstr>Times New Roman</vt:lpstr>
      <vt:lpstr>等线</vt:lpstr>
      <vt:lpstr>PMingLiU</vt:lpstr>
      <vt:lpstr>PMingLiU-ExtB</vt:lpstr>
      <vt:lpstr>默认设计模板</vt:lpstr>
      <vt:lpstr>2_Office 主题</vt:lpstr>
      <vt:lpstr>Mesh</vt:lpstr>
      <vt:lpstr>MS_ClipArt_Gallery.2</vt:lpstr>
      <vt:lpstr>MS_ClipArt_Gallery.2</vt:lpstr>
      <vt:lpstr>MS_ClipArt_Gallery.2</vt:lpstr>
      <vt:lpstr>MS_ClipArt_Gallery.2</vt:lpstr>
      <vt:lpstr>MS_ClipArt_Gallery.2</vt:lpstr>
      <vt:lpstr>PowerPoint 演示文稿</vt:lpstr>
      <vt:lpstr>University Database</vt:lpstr>
      <vt:lpstr>University Database</vt:lpstr>
      <vt:lpstr>Outline of the Course </vt:lpstr>
      <vt:lpstr>Outline</vt:lpstr>
      <vt:lpstr>What Is a Database</vt:lpstr>
      <vt:lpstr>Database Applications</vt:lpstr>
      <vt:lpstr>Example: University Database</vt:lpstr>
      <vt:lpstr>Drawbacks of using File Systems to Store Data</vt:lpstr>
      <vt:lpstr>Drawbacks of using File Systems to Store Data</vt:lpstr>
      <vt:lpstr>Database Management System (DBMS)</vt:lpstr>
      <vt:lpstr>Is a File System a DBMS?</vt:lpstr>
      <vt:lpstr>Is a Traditional IR System a DBMS?</vt:lpstr>
      <vt:lpstr>Is Web Search Engine a DBMS?</vt:lpstr>
      <vt:lpstr>Database Systems</vt:lpstr>
      <vt:lpstr>Outline</vt:lpstr>
      <vt:lpstr>Data Abstraction</vt:lpstr>
      <vt:lpstr>Levels of Abstraction</vt:lpstr>
      <vt:lpstr>View of Data</vt:lpstr>
      <vt:lpstr>Instances and Schemas</vt:lpstr>
      <vt:lpstr>Instances and Schemas</vt:lpstr>
      <vt:lpstr>Data Models and Schemas</vt:lpstr>
      <vt:lpstr>Data Models</vt:lpstr>
      <vt:lpstr>Relational Model</vt:lpstr>
      <vt:lpstr>A Sample of Relational Database</vt:lpstr>
      <vt:lpstr>Object-Relational Data Models</vt:lpstr>
      <vt:lpstr>XML:  eXtensible Markup Language</vt:lpstr>
      <vt:lpstr>XML: An Example</vt:lpstr>
      <vt:lpstr>Outline</vt:lpstr>
      <vt:lpstr>Database Language</vt:lpstr>
      <vt:lpstr>Data Definition Language (DDL)</vt:lpstr>
      <vt:lpstr>Data Manipulation Language (DML)</vt:lpstr>
      <vt:lpstr>SQL(Structured Query Language)</vt:lpstr>
      <vt:lpstr>Outline</vt:lpstr>
      <vt:lpstr>Database Design</vt:lpstr>
      <vt:lpstr>Entity-Relationship Model</vt:lpstr>
      <vt:lpstr>The Entity-Relationship Model</vt:lpstr>
      <vt:lpstr>Relational Model</vt:lpstr>
      <vt:lpstr>A Sample Relational Database</vt:lpstr>
      <vt:lpstr>Data Manipulation Language </vt:lpstr>
      <vt:lpstr>Outline</vt:lpstr>
      <vt:lpstr>PowerPoint 演示文稿</vt:lpstr>
      <vt:lpstr>Database engine</vt:lpstr>
      <vt:lpstr>Storage Management</vt:lpstr>
      <vt:lpstr>Query Processor Component</vt:lpstr>
      <vt:lpstr>Transaction Management</vt:lpstr>
      <vt:lpstr>Exercise</vt:lpstr>
      <vt:lpstr>Outline</vt:lpstr>
      <vt:lpstr>PowerPoint 演示文稿</vt:lpstr>
      <vt:lpstr>Database Architecture</vt:lpstr>
      <vt:lpstr>Application Architectures</vt:lpstr>
      <vt:lpstr>Outline</vt:lpstr>
      <vt:lpstr>Database Users</vt:lpstr>
      <vt:lpstr>People Working with DBMS</vt:lpstr>
      <vt:lpstr>Database Administrator (DBA)</vt:lpstr>
      <vt:lpstr>Outline</vt:lpstr>
      <vt:lpstr>History of Database Systems</vt:lpstr>
      <vt:lpstr>Milestones in DBMS History (1)</vt:lpstr>
      <vt:lpstr>Milestones in DBMS History (2)</vt:lpstr>
      <vt:lpstr>Milestones in DBMS History (3)</vt:lpstr>
      <vt:lpstr>Milestones in DBMS History (4)</vt:lpstr>
      <vt:lpstr>Jeffrey Ullman</vt:lpstr>
      <vt:lpstr>Major DBMS Today</vt:lpstr>
      <vt:lpstr>DB-Engines Ranking</vt:lpstr>
      <vt:lpstr>DB-Engines - OceanBase System</vt:lpstr>
      <vt:lpstr>DB-Engines - OceanBase System</vt:lpstr>
      <vt:lpstr>Outline</vt:lpstr>
      <vt:lpstr>数据库的3次主要变革</vt:lpstr>
      <vt:lpstr>大数据时代，数据库系统主要面临的挑战</vt:lpstr>
      <vt:lpstr>AI4DB (CCF数据库战略会议-2020年5月30日)</vt:lpstr>
      <vt:lpstr>DB4AI (CCF数据库战略会议-2020年5月30日)</vt:lpstr>
      <vt:lpstr>2019年数据技术嘉年华(2019.11.15-16)</vt:lpstr>
      <vt:lpstr>蚂蚁金服OceanBase简介</vt:lpstr>
      <vt:lpstr>数据库TPC-C基准测试排名(2020.05/2019.10)</vt:lpstr>
      <vt:lpstr>数据库TPC-C基准测试排名(2020.05/2019.10)</vt:lpstr>
      <vt:lpstr>华为openGauss简介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Warehouse, Data Lake &amp; Lakehouse</vt:lpstr>
      <vt:lpstr>数据仓库（Data Warehouse）</vt:lpstr>
      <vt:lpstr>数据湖（Data Lake）</vt:lpstr>
      <vt:lpstr>数据仓库 vs. 数据湖</vt:lpstr>
      <vt:lpstr>湖仓一体（Lakehouse）</vt:lpstr>
      <vt:lpstr>PowerPoint 演示文稿</vt:lpstr>
      <vt:lpstr>PowerPoint 演示文稿</vt:lpstr>
      <vt:lpstr>PowerPoint 演示文稿</vt:lpstr>
      <vt:lpstr>PowerPoint 演示文稿</vt:lpstr>
      <vt:lpstr>PowerPoint 演示文稿</vt:lpstr>
      <vt:lpstr>ML -强化学习</vt:lpstr>
      <vt:lpstr>强化学习RL应用</vt:lpstr>
      <vt:lpstr>强化学习RL应用</vt:lpstr>
      <vt:lpstr>强化学习RL应用</vt:lpstr>
      <vt:lpstr>PowerPoint 演示文稿</vt:lpstr>
      <vt:lpstr>Challenges</vt:lpstr>
      <vt:lpstr>Opportunities (1)</vt:lpstr>
      <vt:lpstr>Opportunities (2)</vt:lpstr>
      <vt:lpstr>Opportunities (3)</vt:lpstr>
      <vt:lpstr>Opportunities (4)</vt:lpstr>
      <vt:lpstr>Opportunities (5)</vt:lpstr>
      <vt:lpstr>PowerPoint 演示文稿</vt:lpstr>
      <vt:lpstr>Summary</vt:lpstr>
      <vt:lpstr>Review Terms</vt:lpstr>
      <vt:lpstr>Some useful terms</vt:lpstr>
      <vt:lpstr>Further Reading After Class</vt:lpstr>
      <vt:lpstr>End of Lecture 1</vt:lpstr>
    </vt:vector>
  </TitlesOfParts>
  <Company>Global Intelligence Alliance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Creating System Analysis</dc:title>
  <dc:creator>Jessie Wang</dc:creator>
  <cp:lastModifiedBy>明</cp:lastModifiedBy>
  <cp:revision>1783</cp:revision>
  <dcterms:created xsi:type="dcterms:W3CDTF">2007-09-26T12:04:00Z</dcterms:created>
  <dcterms:modified xsi:type="dcterms:W3CDTF">2024-01-07T13:53:28Z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0A06F2B2772A415B8C2AFBB394467105_12</vt:lpwstr>
  </property>
  <property fmtid="{D5CDD505-2E9C-101B-9397-08002B2CF9AE}" pid="3" name="KSOProductBuildVer">
    <vt:lpwstr>2052-12.1.0.16120</vt:lpwstr>
  </property>
</Properties>
</file>